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94" r:id="rId2"/>
    <p:sldId id="355" r:id="rId3"/>
    <p:sldId id="295" r:id="rId4"/>
    <p:sldId id="297" r:id="rId5"/>
    <p:sldId id="334" r:id="rId6"/>
    <p:sldId id="358" r:id="rId7"/>
    <p:sldId id="359" r:id="rId8"/>
    <p:sldId id="310" r:id="rId9"/>
    <p:sldId id="336" r:id="rId10"/>
    <p:sldId id="304" r:id="rId11"/>
    <p:sldId id="357" r:id="rId12"/>
    <p:sldId id="335" r:id="rId13"/>
    <p:sldId id="344" r:id="rId14"/>
    <p:sldId id="340" r:id="rId15"/>
    <p:sldId id="337" r:id="rId16"/>
    <p:sldId id="338" r:id="rId17"/>
    <p:sldId id="356" r:id="rId18"/>
    <p:sldId id="345" r:id="rId19"/>
    <p:sldId id="346" r:id="rId20"/>
    <p:sldId id="349" r:id="rId21"/>
    <p:sldId id="350" r:id="rId22"/>
    <p:sldId id="351" r:id="rId23"/>
    <p:sldId id="352" r:id="rId24"/>
    <p:sldId id="353" r:id="rId25"/>
    <p:sldId id="343" r:id="rId26"/>
    <p:sldId id="341" r:id="rId27"/>
  </p:sldIdLst>
  <p:sldSz cx="24384000" cy="13716000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pitchFamily="2" charset="0"/>
      <p:bold r:id="rId33"/>
    </p:embeddedFont>
    <p:embeddedFont>
      <p:font typeface="Poppins regular" panose="00000500000000000000" pitchFamily="2" charset="0"/>
      <p:regular r:id="rId34"/>
    </p:embeddedFont>
    <p:embeddedFont>
      <p:font typeface="Source Serif 4 Black" panose="020B0604020202020204" charset="0"/>
      <p:bold r:id="rId35"/>
      <p:italic r:id="rId36"/>
      <p:boldItalic r:id="rId37"/>
    </p:embeddedFont>
    <p:embeddedFont>
      <p:font typeface="Source Serif Pro Black" panose="02040903050405020204" pitchFamily="18" charset="0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2DF01A-2E53-A3DA-84C9-E3868F25DA35}" name="Emilia Sękowska" initials="" userId="S::ese@spyro-soft.com::74ab5404-bfbd-4c4e-9a69-af0a620093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F08"/>
    <a:srgbClr val="4646BE"/>
    <a:srgbClr val="C8C8C8"/>
    <a:srgbClr val="90A393"/>
    <a:srgbClr val="FFBA57"/>
    <a:srgbClr val="1E0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1994B-6720-2160-C783-0C97613EBD55}" v="26" dt="2024-04-02T06:59:24.120"/>
    <p1510:client id="{779F2D35-7F6C-773F-A0D7-E07F7E9C7E36}" v="1322" dt="2024-04-02T07:28:24.760"/>
    <p1510:client id="{DFCACC28-A199-54E1-77CE-469B0BE852E3}" v="200" dt="2024-04-02T06:57:26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54522-ED69-489A-B3FE-346C86D7558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5D30A-75D5-4484-8BBF-DA19EA66AC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57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6/qml-qtquick-layouts-layoutitemproxy.html#target-pro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.qt.io/qt-6/qml-qtquick-item.html#visible-prop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6/qml-qtquick-layouts-layoutitemproxy.html#target-pro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Ease of use – reduced need of knowledge transfers</a:t>
            </a:r>
          </a:p>
          <a:p>
            <a:r>
              <a:rPr lang="en-US" dirty="0">
                <a:ea typeface="Calibri"/>
                <a:cs typeface="Calibri"/>
              </a:rPr>
              <a:t>Good UX </a:t>
            </a:r>
          </a:p>
          <a:p>
            <a:r>
              <a:rPr lang="en-US" dirty="0">
                <a:ea typeface="Calibri"/>
                <a:cs typeface="Calibri"/>
              </a:rPr>
              <a:t>Reduced time to market by providing single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7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/>
              <a:t>Jeśli</a:t>
            </a:r>
            <a:r>
              <a:rPr lang="en-US" dirty="0"/>
              <a:t> </a:t>
            </a:r>
            <a:r>
              <a:rPr lang="en-US" dirty="0" err="1"/>
              <a:t>jesteś</a:t>
            </a:r>
            <a:r>
              <a:rPr lang="en-US" dirty="0"/>
              <a:t> </a:t>
            </a:r>
            <a:r>
              <a:rPr lang="en-US" dirty="0" err="1"/>
              <a:t>zaznajomiony</a:t>
            </a:r>
            <a:r>
              <a:rPr lang="en-US" dirty="0"/>
              <a:t> z Qt Quick Layouts, </a:t>
            </a:r>
            <a:r>
              <a:rPr lang="en-US" dirty="0" err="1"/>
              <a:t>konstrukcja</a:t>
            </a:r>
            <a:r>
              <a:rPr lang="en-US" dirty="0"/>
              <a:t> jest </a:t>
            </a:r>
            <a:r>
              <a:rPr lang="en-US" dirty="0" err="1"/>
              <a:t>naprawdę</a:t>
            </a:r>
            <a:r>
              <a:rPr lang="en-US" dirty="0"/>
              <a:t> </a:t>
            </a:r>
            <a:r>
              <a:rPr lang="en-US" dirty="0" err="1"/>
              <a:t>przyjemna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prosta</a:t>
            </a:r>
            <a:r>
              <a:rPr lang="en-US" dirty="0"/>
              <a:t>. </a:t>
            </a:r>
          </a:p>
          <a:p>
            <a:pPr marL="171450" indent="-171450">
              <a:buFont typeface="Arial"/>
              <a:buChar char="•"/>
            </a:pPr>
            <a:r>
              <a:rPr lang="en-US" err="1"/>
              <a:t>Jedyną</a:t>
            </a:r>
            <a:r>
              <a:rPr lang="en-US" dirty="0"/>
              <a:t> </a:t>
            </a:r>
            <a:r>
              <a:rPr lang="en-US" err="1"/>
              <a:t>różnicą</a:t>
            </a:r>
            <a:r>
              <a:rPr lang="en-US"/>
              <a:t> w </a:t>
            </a:r>
            <a:r>
              <a:rPr lang="en-US" err="1"/>
              <a:t>stosunku</a:t>
            </a:r>
            <a:r>
              <a:rPr lang="en-US"/>
              <a:t> do </a:t>
            </a:r>
            <a:r>
              <a:rPr lang="en-US" err="1"/>
              <a:t>standardowego</a:t>
            </a:r>
            <a:r>
              <a:rPr lang="en-US"/>
              <a:t> </a:t>
            </a:r>
            <a:r>
              <a:rPr lang="en-US" err="1"/>
              <a:t>użycia</a:t>
            </a:r>
            <a:r>
              <a:rPr lang="en-US"/>
              <a:t> </a:t>
            </a:r>
            <a:r>
              <a:rPr lang="en-US" err="1"/>
              <a:t>Layoutów</a:t>
            </a:r>
            <a:r>
              <a:rPr lang="en-US"/>
              <a:t> jest to,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zamiast</a:t>
            </a:r>
            <a:r>
              <a:rPr lang="en-US"/>
              <a:t> </a:t>
            </a:r>
            <a:r>
              <a:rPr lang="en-US" err="1"/>
              <a:t>instancjonować</a:t>
            </a:r>
            <a:r>
              <a:rPr lang="en-US"/>
              <a:t> </a:t>
            </a:r>
            <a:r>
              <a:rPr lang="en-US" err="1"/>
              <a:t>obiekty</a:t>
            </a:r>
            <a:r>
              <a:rPr lang="en-US"/>
              <a:t> </a:t>
            </a:r>
            <a:r>
              <a:rPr lang="en-US" err="1"/>
              <a:t>bezpośrednio</a:t>
            </a:r>
            <a:r>
              <a:rPr lang="en-US"/>
              <a:t> w </a:t>
            </a:r>
            <a:r>
              <a:rPr lang="en-US" err="1"/>
              <a:t>layoucie</a:t>
            </a:r>
            <a:r>
              <a:rPr lang="en-US"/>
              <a:t>, </a:t>
            </a:r>
            <a:r>
              <a:rPr lang="en-US" err="1"/>
              <a:t>tworzymy</a:t>
            </a:r>
            <a:r>
              <a:rPr lang="en-US"/>
              <a:t> je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zewnątrz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przekazujemy</a:t>
            </a:r>
            <a:r>
              <a:rPr lang="en-US"/>
              <a:t> layout </a:t>
            </a:r>
            <a:r>
              <a:rPr lang="en-US" err="1"/>
              <a:t>poprzez</a:t>
            </a:r>
            <a:r>
              <a:rPr lang="en-US"/>
              <a:t> </a:t>
            </a:r>
            <a:r>
              <a:rPr lang="en-US" err="1"/>
              <a:t>LayoutItemProxy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Aby </a:t>
            </a:r>
            <a:r>
              <a:rPr lang="en-US" err="1"/>
              <a:t>wybrać</a:t>
            </a:r>
            <a:r>
              <a:rPr lang="en-US" dirty="0"/>
              <a:t> </a:t>
            </a:r>
            <a:r>
              <a:rPr lang="en-US" err="1"/>
              <a:t>aktywny</a:t>
            </a:r>
            <a:r>
              <a:rPr lang="en-US" dirty="0"/>
              <a:t> </a:t>
            </a:r>
            <a:r>
              <a:rPr lang="en-US" err="1"/>
              <a:t>układ</a:t>
            </a:r>
            <a:r>
              <a:rPr lang="en-US" dirty="0"/>
              <a:t>, </a:t>
            </a:r>
            <a:r>
              <a:rPr lang="en-US" err="1"/>
              <a:t>wystarczy</a:t>
            </a:r>
            <a:r>
              <a:rPr lang="en-US" dirty="0"/>
              <a:t> </a:t>
            </a:r>
            <a:r>
              <a:rPr lang="en-US" err="1"/>
              <a:t>zdecydować</a:t>
            </a:r>
            <a:r>
              <a:rPr lang="en-US" dirty="0"/>
              <a:t>, </a:t>
            </a:r>
            <a:r>
              <a:rPr lang="en-US" err="1"/>
              <a:t>który</a:t>
            </a:r>
            <a:r>
              <a:rPr lang="en-US" dirty="0"/>
              <a:t> z </a:t>
            </a:r>
            <a:r>
              <a:rPr lang="en-US" err="1"/>
              <a:t>nich</a:t>
            </a:r>
            <a:r>
              <a:rPr lang="en-US" dirty="0"/>
              <a:t> jest </a:t>
            </a:r>
            <a:r>
              <a:rPr lang="en-US" err="1"/>
              <a:t>widoczny</a:t>
            </a:r>
            <a:r>
              <a:rPr lang="en-US" dirty="0"/>
              <a:t> za </a:t>
            </a:r>
            <a:r>
              <a:rPr lang="en-US" err="1"/>
              <a:t>pomocą</a:t>
            </a:r>
            <a:r>
              <a:rPr lang="en-US" dirty="0"/>
              <a:t> </a:t>
            </a:r>
            <a:r>
              <a:rPr lang="en-US" err="1"/>
              <a:t>binding'u</a:t>
            </a:r>
            <a:r>
              <a:rPr lang="en-US"/>
              <a:t> </a:t>
            </a:r>
            <a:r>
              <a:rPr lang="en-US" err="1"/>
              <a:t>lub</a:t>
            </a:r>
            <a:r>
              <a:rPr lang="en-US"/>
              <a:t> </a:t>
            </a:r>
            <a:r>
              <a:rPr lang="en-US" err="1"/>
              <a:t>stanu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Można</a:t>
            </a:r>
            <a:r>
              <a:rPr lang="en-US" dirty="0"/>
              <a:t> </a:t>
            </a:r>
            <a:r>
              <a:rPr lang="en-US" dirty="0" err="1"/>
              <a:t>również</a:t>
            </a:r>
            <a:r>
              <a:rPr lang="en-US" dirty="0"/>
              <a:t> </a:t>
            </a:r>
            <a:r>
              <a:rPr lang="en-US" dirty="0" err="1"/>
              <a:t>zauważyć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właściwości</a:t>
            </a:r>
            <a:r>
              <a:rPr lang="en-US" dirty="0"/>
              <a:t> </a:t>
            </a:r>
            <a:r>
              <a:rPr lang="en-US" dirty="0" err="1"/>
              <a:t>dołączone</a:t>
            </a:r>
            <a:r>
              <a:rPr lang="en-US" dirty="0"/>
              <a:t> do </a:t>
            </a:r>
            <a:r>
              <a:rPr lang="en-US" dirty="0" err="1"/>
              <a:t>Layoutu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muszą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kopiowane</a:t>
            </a:r>
            <a:r>
              <a:rPr lang="en-US" dirty="0"/>
              <a:t>, ale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automatycznie</a:t>
            </a:r>
            <a:r>
              <a:rPr lang="en-US" dirty="0"/>
              <a:t> </a:t>
            </a:r>
            <a:r>
              <a:rPr lang="en-US" dirty="0" err="1"/>
              <a:t>przekazywane</a:t>
            </a:r>
            <a:r>
              <a:rPr lang="en-US" dirty="0"/>
              <a:t> do </a:t>
            </a:r>
            <a:r>
              <a:rPr lang="en-US" dirty="0" err="1"/>
              <a:t>niego</a:t>
            </a:r>
            <a:r>
              <a:rPr lang="en-US" dirty="0"/>
              <a:t>. 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LayoutItemProxy</a:t>
            </a:r>
            <a:r>
              <a:rPr lang="en-US"/>
              <a:t> </a:t>
            </a:r>
            <a:r>
              <a:rPr lang="en-US" err="1"/>
              <a:t>spróbuje</a:t>
            </a:r>
            <a:r>
              <a:rPr lang="en-US"/>
              <a:t> </a:t>
            </a:r>
            <a:r>
              <a:rPr lang="en-US" err="1"/>
              <a:t>przejąć</a:t>
            </a:r>
            <a:r>
              <a:rPr lang="en-US"/>
              <a:t> </a:t>
            </a:r>
            <a:r>
              <a:rPr lang="en-US" err="1"/>
              <a:t>kontrolę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</a:t>
            </a:r>
            <a:r>
              <a:rPr lang="en-US" err="1"/>
              <a:t>elementem</a:t>
            </a:r>
            <a:r>
              <a:rPr lang="en-US"/>
              <a:t> </a:t>
            </a:r>
            <a:r>
              <a:rPr lang="en-US" err="1"/>
              <a:t>docelowym</a:t>
            </a:r>
            <a:r>
              <a:rPr lang="en-US"/>
              <a:t>, </a:t>
            </a:r>
            <a:r>
              <a:rPr lang="en-US" err="1"/>
              <a:t>jeśli</a:t>
            </a:r>
            <a:r>
              <a:rPr lang="en-US"/>
              <a:t> jest on </a:t>
            </a:r>
            <a:r>
              <a:rPr lang="en-US" err="1"/>
              <a:t>widoczny</a:t>
            </a:r>
            <a:r>
              <a:rPr lang="en-US"/>
              <a:t>. </a:t>
            </a:r>
            <a:r>
              <a:rPr lang="en-US" err="1"/>
              <a:t>Przejęcie</a:t>
            </a:r>
            <a:r>
              <a:rPr lang="en-US"/>
              <a:t> </a:t>
            </a:r>
            <a:r>
              <a:rPr lang="en-US" err="1"/>
              <a:t>kontroli</a:t>
            </a:r>
            <a:r>
              <a:rPr lang="en-US"/>
              <a:t> </a:t>
            </a:r>
            <a:r>
              <a:rPr lang="en-US" err="1"/>
              <a:t>spowoduje</a:t>
            </a:r>
            <a:r>
              <a:rPr lang="en-US"/>
              <a:t> </a:t>
            </a:r>
            <a:r>
              <a:rPr lang="en-US" err="1"/>
              <a:t>pozycjonowanie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zmianę</a:t>
            </a:r>
            <a:r>
              <a:rPr lang="en-US"/>
              <a:t> </a:t>
            </a:r>
            <a:r>
              <a:rPr lang="en-US" err="1"/>
              <a:t>rozmiaru</a:t>
            </a:r>
            <a:r>
              <a:rPr lang="en-US"/>
              <a:t> </a:t>
            </a:r>
            <a:r>
              <a:rPr lang="en-US" err="1"/>
              <a:t>elementu</a:t>
            </a:r>
            <a:r>
              <a:rPr lang="en-US"/>
              <a:t> </a:t>
            </a:r>
            <a:r>
              <a:rPr lang="en-US" err="1"/>
              <a:t>docelowego</a:t>
            </a:r>
            <a:r>
              <a:rPr lang="en-US"/>
              <a:t>, aby </a:t>
            </a:r>
            <a:r>
              <a:rPr lang="en-US" err="1"/>
              <a:t>dopasować</a:t>
            </a:r>
            <a:r>
              <a:rPr lang="en-US"/>
              <a:t> go do </a:t>
            </a:r>
            <a:r>
              <a:rPr lang="en-US" err="1"/>
              <a:t>pozycji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rozmiaru</a:t>
            </a:r>
            <a:r>
              <a:rPr lang="en-US"/>
              <a:t> </a:t>
            </a:r>
            <a:r>
              <a:rPr lang="en-US" err="1"/>
              <a:t>LayoutItemProxy</a:t>
            </a:r>
            <a:r>
              <a:rPr lang="en-US"/>
              <a:t>. </a:t>
            </a:r>
            <a:r>
              <a:rPr lang="en-US" err="1"/>
              <a:t>Ponadto</a:t>
            </a:r>
            <a:r>
              <a:rPr lang="en-US"/>
              <a:t>, </a:t>
            </a:r>
            <a:r>
              <a:rPr lang="en-US" err="1"/>
              <a:t>LayoutItemProxy</a:t>
            </a:r>
            <a:r>
              <a:rPr lang="en-US"/>
              <a:t> </a:t>
            </a:r>
            <a:r>
              <a:rPr lang="en-US" err="1"/>
              <a:t>ustawi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jako</a:t>
            </a:r>
            <a:r>
              <a:rPr lang="en-US"/>
              <a:t> </a:t>
            </a:r>
            <a:r>
              <a:rPr lang="en-US" err="1"/>
              <a:t>rodzic</a:t>
            </a:r>
            <a:r>
              <a:rPr lang="en-US"/>
              <a:t> </a:t>
            </a:r>
            <a:r>
              <a:rPr lang="en-US" err="1"/>
              <a:t>elementu</a:t>
            </a:r>
            <a:r>
              <a:rPr lang="en-US"/>
              <a:t> </a:t>
            </a:r>
            <a:r>
              <a:rPr lang="en-US" err="1"/>
              <a:t>docelowego</a:t>
            </a:r>
            <a:r>
              <a:rPr lang="en-US"/>
              <a:t> (aby </a:t>
            </a:r>
            <a:r>
              <a:rPr lang="en-US" err="1"/>
              <a:t>zapewnić</a:t>
            </a:r>
            <a:r>
              <a:rPr lang="en-US"/>
              <a:t> </a:t>
            </a:r>
            <a:r>
              <a:rPr lang="en-US" err="1"/>
              <a:t>dostarczanie</a:t>
            </a:r>
            <a:r>
              <a:rPr lang="en-US"/>
              <a:t> </a:t>
            </a:r>
            <a:r>
              <a:rPr lang="en-US" err="1"/>
              <a:t>zdarzeń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użyteczną</a:t>
            </a:r>
            <a:r>
              <a:rPr lang="en-US"/>
              <a:t> </a:t>
            </a:r>
            <a:r>
              <a:rPr lang="en-US" err="1"/>
              <a:t>kolejność</a:t>
            </a:r>
            <a:r>
              <a:rPr lang="en-US"/>
              <a:t> </a:t>
            </a:r>
            <a:r>
              <a:rPr lang="en-US" err="1"/>
              <a:t>rysowania</a:t>
            </a:r>
            <a:r>
              <a:rPr lang="en-US"/>
              <a:t>)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ustawi</a:t>
            </a:r>
            <a:r>
              <a:rPr lang="en-US"/>
              <a:t> </a:t>
            </a:r>
            <a:r>
              <a:rPr lang="en-US" err="1"/>
              <a:t>widoczność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true.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ENG:</a:t>
            </a:r>
          </a:p>
          <a:p>
            <a:r>
              <a:rPr lang="en-US" dirty="0">
                <a:ea typeface="Calibri"/>
                <a:cs typeface="Calibri"/>
              </a:rPr>
              <a:t>If you are familiar with Qt Quick Layouts the construction is really pleasant and straightforward. 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The only difference from standard usage of the Layouts is that instead of instantiating the objects directly in the Layout we create them outside and pass the via </a:t>
            </a:r>
            <a:r>
              <a:rPr lang="en-US" dirty="0" err="1">
                <a:ea typeface="Calibri"/>
                <a:cs typeface="Calibri"/>
              </a:rPr>
              <a:t>LayoutItemProxy</a:t>
            </a:r>
            <a:r>
              <a:rPr lang="en-US" dirty="0">
                <a:ea typeface="Calibri"/>
                <a:cs typeface="Calibri"/>
              </a:rPr>
              <a:t> layout.</a:t>
            </a:r>
          </a:p>
          <a:p>
            <a:r>
              <a:rPr lang="en-US" dirty="0">
                <a:ea typeface="Calibri"/>
                <a:cs typeface="Calibri"/>
              </a:rPr>
              <a:t>To select the active layout you simply need to decide which one is visible using binding or state.</a:t>
            </a:r>
          </a:p>
          <a:p>
            <a:r>
              <a:rPr lang="en-US" dirty="0">
                <a:ea typeface="Calibri"/>
                <a:cs typeface="Calibri"/>
              </a:rPr>
              <a:t>You can also see that all of the Layout attached properties don't have to be copied but are automatically passed to the Layout.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/>
              <a:t>The </a:t>
            </a:r>
            <a:r>
              <a:rPr lang="en-US" dirty="0" err="1"/>
              <a:t>LayoutItemProxy</a:t>
            </a:r>
            <a:r>
              <a:rPr lang="en-US" dirty="0"/>
              <a:t> will try to take control of the </a:t>
            </a:r>
            <a:r>
              <a:rPr lang="en-US" dirty="0">
                <a:hlinkClick r:id="rId3"/>
              </a:rPr>
              <a:t>target</a:t>
            </a:r>
            <a:r>
              <a:rPr lang="en-US" dirty="0"/>
              <a:t> item if it is </a:t>
            </a:r>
            <a:r>
              <a:rPr lang="en-US" dirty="0">
                <a:hlinkClick r:id="rId4"/>
              </a:rPr>
              <a:t>visible</a:t>
            </a:r>
            <a:r>
              <a:rPr lang="en-US" dirty="0"/>
              <a:t>. Taking control will position and resize the </a:t>
            </a:r>
            <a:r>
              <a:rPr lang="en-US" dirty="0">
                <a:hlinkClick r:id="rId3"/>
              </a:rPr>
              <a:t>target</a:t>
            </a:r>
            <a:r>
              <a:rPr lang="en-US" dirty="0"/>
              <a:t> item to match the position and size of the </a:t>
            </a:r>
            <a:r>
              <a:rPr lang="en-US" dirty="0" err="1"/>
              <a:t>LayoutItemProxy</a:t>
            </a:r>
            <a:r>
              <a:rPr lang="en-US" dirty="0"/>
              <a:t>. Further, the </a:t>
            </a:r>
            <a:r>
              <a:rPr lang="en-US" dirty="0" err="1"/>
              <a:t>LayoutItemProxy</a:t>
            </a:r>
            <a:r>
              <a:rPr lang="en-US" dirty="0"/>
              <a:t> will set itself as the parent of the </a:t>
            </a:r>
            <a:r>
              <a:rPr lang="en-US" dirty="0">
                <a:hlinkClick r:id="rId3"/>
              </a:rPr>
              <a:t>target</a:t>
            </a:r>
            <a:r>
              <a:rPr lang="en-US" dirty="0"/>
              <a:t> (to ensure event delivery and useful drawing order) and set the visibility to true.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345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 </a:t>
            </a:r>
            <a:r>
              <a:rPr lang="en-US" err="1"/>
              <a:t>LayoutItemProxies</a:t>
            </a:r>
            <a:r>
              <a:rPr lang="en-US"/>
              <a:t> can </a:t>
            </a:r>
            <a:r>
              <a:rPr lang="en-US">
                <a:hlinkClick r:id="rId3"/>
              </a:rPr>
              <a:t>target</a:t>
            </a:r>
            <a:r>
              <a:rPr lang="en-US"/>
              <a:t> the same item, but only one </a:t>
            </a:r>
            <a:r>
              <a:rPr lang="en-US" err="1"/>
              <a:t>LayoutItemProxy</a:t>
            </a:r>
            <a:r>
              <a:rPr lang="en-US"/>
              <a:t> can control an item at a time. Therefore only one of the proxies targeting the same item should be visible at a time. If multiple proxies target the same item but </a:t>
            </a:r>
            <a:r>
              <a:rPr lang="en-US" i="1"/>
              <a:t>visible</a:t>
            </a:r>
            <a:r>
              <a:rPr lang="en-US"/>
              <a:t> is set to false for each proxy, the item will also be invisible.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6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Possibly default fill width and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6105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858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IMPORTANT – </a:t>
            </a:r>
            <a:r>
              <a:rPr lang="en-US" err="1">
                <a:ea typeface="Calibri"/>
                <a:cs typeface="Calibri"/>
              </a:rPr>
              <a:t>ProxyLayouts</a:t>
            </a:r>
            <a:r>
              <a:rPr lang="en-US">
                <a:ea typeface="Calibri"/>
                <a:cs typeface="Calibri"/>
              </a:rPr>
              <a:t> are mixed with "normal" items –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07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StackLayout</a:t>
            </a:r>
            <a:r>
              <a:rPr lang="en-US">
                <a:ea typeface="Calibri"/>
                <a:cs typeface="Calibri"/>
              </a:rPr>
              <a:t> is also supported – great option in case where you don't have enough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957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>
                <a:ea typeface="Calibri"/>
                <a:cs typeface="Calibri"/>
              </a:rPr>
              <a:t>Jakie </a:t>
            </a:r>
            <a:r>
              <a:rPr lang="en-US" dirty="0" err="1">
                <a:ea typeface="Calibri"/>
                <a:cs typeface="Calibri"/>
              </a:rPr>
              <a:t>macie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pytania</a:t>
            </a:r>
            <a:r>
              <a:rPr lang="en-US" dirty="0">
                <a:ea typeface="Calibri"/>
                <a:cs typeface="Calibri"/>
              </a:rPr>
              <a:t> I </a:t>
            </a:r>
            <a:r>
              <a:rPr lang="en-US" dirty="0" err="1">
                <a:ea typeface="Calibri"/>
                <a:cs typeface="Calibri"/>
              </a:rPr>
              <a:t>komentarze</a:t>
            </a:r>
            <a:r>
              <a:rPr lang="en-US" dirty="0">
                <a:ea typeface="Calibri"/>
                <a:cs typeface="Calibri"/>
              </a:rPr>
              <a:t>?</a:t>
            </a:r>
            <a:endParaRPr lang="en-US" dirty="0" err="1">
              <a:cs typeface="Calibri"/>
            </a:endParaRPr>
          </a:p>
          <a:p>
            <a:pPr marL="228600" indent="-228600">
              <a:buAutoNum type="arabicPeriod"/>
            </a:pP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slajd</a:t>
            </a:r>
            <a:r>
              <a:rPr lang="en-US" dirty="0">
                <a:cs typeface="Calibri"/>
              </a:rPr>
              <a:t> z </a:t>
            </a:r>
            <a:r>
              <a:rPr lang="en-US" dirty="0" err="1">
                <a:cs typeface="Calibri"/>
              </a:rPr>
              <a:t>przedstawieniem</a:t>
            </a:r>
            <a:r>
              <a:rPr lang="en-US" dirty="0">
                <a:cs typeface="Calibri"/>
              </a:rPr>
              <a:t> – w </a:t>
            </a:r>
            <a:r>
              <a:rPr lang="en-US" dirty="0" err="1">
                <a:cs typeface="Calibri"/>
              </a:rPr>
              <a:t>jakich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projektach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pracowałem</a:t>
            </a:r>
            <a:r>
              <a:rPr lang="en-US" dirty="0">
                <a:cs typeface="Calibri"/>
              </a:rPr>
              <a:t>, co </a:t>
            </a:r>
            <a:r>
              <a:rPr lang="en-US" dirty="0" err="1">
                <a:cs typeface="Calibri"/>
              </a:rPr>
              <a:t>lubię</a:t>
            </a:r>
            <a:r>
              <a:rPr lang="en-US" dirty="0">
                <a:cs typeface="Calibri"/>
              </a:rPr>
              <a:t> etc.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Qt Service Partner </a:t>
            </a:r>
            <a:r>
              <a:rPr lang="en-US" dirty="0" err="1">
                <a:cs typeface="Calibri"/>
              </a:rPr>
              <a:t>Spyrosoft</a:t>
            </a: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nastawienie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Qt – to </a:t>
            </a:r>
            <a:r>
              <a:rPr lang="en-US" dirty="0" err="1">
                <a:cs typeface="Calibri"/>
              </a:rPr>
              <a:t>że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będziemy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opowiadać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wizualizację</a:t>
            </a:r>
            <a:r>
              <a:rPr lang="en-US" dirty="0">
                <a:cs typeface="Calibri"/>
              </a:rPr>
              <a:t> z </a:t>
            </a:r>
            <a:r>
              <a:rPr lang="en-US" dirty="0" err="1">
                <a:cs typeface="Calibri"/>
              </a:rPr>
              <a:t>urządzeniami</a:t>
            </a:r>
            <a:r>
              <a:rPr lang="en-US" dirty="0">
                <a:cs typeface="Calibri"/>
              </a:rPr>
              <a:t> z low/mid/premium - </a:t>
            </a:r>
            <a:r>
              <a:rPr lang="en-US" dirty="0" err="1">
                <a:cs typeface="Calibri"/>
              </a:rPr>
              <a:t>żeby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początku</a:t>
            </a:r>
            <a:r>
              <a:rPr lang="en-US" dirty="0">
                <a:cs typeface="Calibri"/>
              </a:rPr>
              <a:t> 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Dać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tym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czego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robią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koniec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Let's continue here </a:t>
            </a:r>
            <a:r>
              <a:rPr lang="en-US" dirty="0" err="1">
                <a:cs typeface="Calibri"/>
              </a:rPr>
              <a:t>zamiast</a:t>
            </a:r>
            <a:r>
              <a:rPr lang="en-US" dirty="0">
                <a:cs typeface="Calibri"/>
              </a:rPr>
              <a:t> "The End"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Kod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Githuba</a:t>
            </a:r>
            <a:r>
              <a:rPr lang="en-US" dirty="0">
                <a:cs typeface="Calibri"/>
              </a:rPr>
              <a:t> Synergy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kod</a:t>
            </a:r>
            <a:r>
              <a:rPr lang="en-US" dirty="0">
                <a:cs typeface="Calibri"/>
              </a:rPr>
              <a:t> QR z </a:t>
            </a:r>
            <a:r>
              <a:rPr lang="en-US" dirty="0" err="1">
                <a:cs typeface="Calibri"/>
              </a:rPr>
              <a:t>linkiem</a:t>
            </a:r>
            <a:r>
              <a:rPr lang="en-US" dirty="0">
                <a:cs typeface="Calibri"/>
              </a:rPr>
              <a:t> do Repo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Wspomnieć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że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będą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przykłady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repo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Zrobić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przykład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implementacji</a:t>
            </a:r>
            <a:r>
              <a:rPr lang="en-US" dirty="0">
                <a:cs typeface="Calibri"/>
              </a:rPr>
              <a:t> bez </a:t>
            </a:r>
            <a:r>
              <a:rPr lang="en-US" dirty="0" err="1">
                <a:cs typeface="Calibri"/>
              </a:rPr>
              <a:t>wykorzystania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ItemProxy</a:t>
            </a:r>
            <a:r>
              <a:rPr lang="en-US" dirty="0">
                <a:cs typeface="Calibri"/>
              </a:rPr>
              <a:t> I z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uzasadnienia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biznesowe</a:t>
            </a:r>
            <a:r>
              <a:rPr lang="en-US" dirty="0">
                <a:cs typeface="Calibri"/>
              </a:rPr>
              <a:t> do problems we solve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Dawać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wyjaśnienia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typu</a:t>
            </a:r>
            <a:r>
              <a:rPr lang="en-US" dirty="0">
                <a:cs typeface="Calibri"/>
              </a:rPr>
              <a:t> co to RTL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obrazków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numerki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żeby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łatwo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załapać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Jakie </a:t>
            </a:r>
            <a:r>
              <a:rPr lang="en-US" dirty="0" err="1">
                <a:cs typeface="Calibri"/>
              </a:rPr>
              <a:t>macie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pytania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lub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komentarze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zamiast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czy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jakieś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pytania</a:t>
            </a:r>
            <a:r>
              <a:rPr lang="en-US" dirty="0">
                <a:cs typeface="Calibri"/>
              </a:rPr>
              <a:t>"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Porawić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wcięcie</a:t>
            </a:r>
            <a:r>
              <a:rPr lang="en-US" dirty="0">
                <a:cs typeface="Calibri"/>
              </a:rPr>
              <a:t> w </a:t>
            </a:r>
            <a:r>
              <a:rPr lang="en-US" dirty="0" err="1">
                <a:cs typeface="Calibri"/>
              </a:rPr>
              <a:t>ColumnLayout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prezkę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Githuba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705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413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866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98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268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927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901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246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300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825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311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000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A4AE3-A244-4594-998F-A887EC59427F}" type="datetimeFigureOut">
              <a:rPr lang="pl-PL" smtClean="0"/>
              <a:t>01.04.2024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586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t.io/hubfs/UIUX%20Trends%20(oven%20demo)/2021-10-21_Qt_whitepaper_UI_design_for_smart_appliances.pdf?hsLang=e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qt.io/hubfs/UIUX%20Trends%20(oven%20demo)/2021-10-21_Qt_whitepaper_UI_design_for_smart_appliances.pdf?hsLang=en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">
            <a:extLst>
              <a:ext uri="{FF2B5EF4-FFF2-40B4-BE49-F238E27FC236}">
                <a16:creationId xmlns:a16="http://schemas.microsoft.com/office/drawing/2014/main" id="{DFD1A868-2EC5-0274-F87F-4B30F552B4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Placeholder 3" descr="Set of paintbrushes">
            <a:extLst>
              <a:ext uri="{FF2B5EF4-FFF2-40B4-BE49-F238E27FC236}">
                <a16:creationId xmlns:a16="http://schemas.microsoft.com/office/drawing/2014/main" id="{D1BA1933-FA9A-220B-A0E9-059AC40C08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276" r="26276"/>
          <a:stretch/>
        </p:blipFill>
        <p:spPr>
          <a:xfrm>
            <a:off x="14633575" y="0"/>
            <a:ext cx="9750425" cy="13716000"/>
          </a:xfr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4ACB59E8-8515-641B-A88F-D09CC0276BC6}"/>
              </a:ext>
            </a:extLst>
          </p:cNvPr>
          <p:cNvSpPr txBox="1">
            <a:spLocks/>
          </p:cNvSpPr>
          <p:nvPr/>
        </p:nvSpPr>
        <p:spPr>
          <a:xfrm>
            <a:off x="673612" y="3251449"/>
            <a:ext cx="7939709" cy="7278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chemeClr val="bg1"/>
                </a:solidFill>
                <a:latin typeface="Poppins Bold"/>
                <a:cs typeface="Poppins Bold"/>
              </a:rPr>
              <a:t>Responsywne UI z</a:t>
            </a:r>
            <a:br>
              <a:rPr lang="pl-PL" sz="8400" dirty="0">
                <a:latin typeface="Poppins Bold" panose="00000800000000000000" pitchFamily="2" charset="-18"/>
                <a:cs typeface="Poppins Bold" panose="00000800000000000000" pitchFamily="2" charset="-18"/>
              </a:rPr>
            </a:br>
            <a:r>
              <a:rPr lang="pl-PL" sz="9400" i="1" dirty="0">
                <a:solidFill>
                  <a:schemeClr val="bg1"/>
                </a:solidFill>
                <a:latin typeface="Source Serif 4 Black"/>
                <a:ea typeface="Source Serif 4 Black"/>
                <a:cs typeface="Poppins Bold"/>
              </a:rPr>
              <a:t>QML Proxy Layout</a:t>
            </a:r>
            <a:endParaRPr lang="pl-PL" sz="9400" i="1" dirty="0">
              <a:solidFill>
                <a:schemeClr val="bg1"/>
              </a:solidFill>
              <a:latin typeface="Source Serif 4 Black" panose="02040603050405020204" pitchFamily="18" charset="0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F47A8FB7-2367-D5C5-8E8F-6904557C60DE}"/>
              </a:ext>
            </a:extLst>
          </p:cNvPr>
          <p:cNvSpPr txBox="1">
            <a:spLocks/>
          </p:cNvSpPr>
          <p:nvPr/>
        </p:nvSpPr>
        <p:spPr>
          <a:xfrm>
            <a:off x="10432655" y="12115799"/>
            <a:ext cx="1734852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/>
                <a:cs typeface="Poppins"/>
              </a:rPr>
              <a:t>© 2024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E152C147-8907-2FD6-817D-5B2EB84AE877}"/>
              </a:ext>
            </a:extLst>
          </p:cNvPr>
          <p:cNvSpPr txBox="1">
            <a:spLocks/>
          </p:cNvSpPr>
          <p:nvPr/>
        </p:nvSpPr>
        <p:spPr>
          <a:xfrm>
            <a:off x="665661" y="12115799"/>
            <a:ext cx="5447473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Spyrosoft </a:t>
            </a:r>
            <a:r>
              <a:rPr lang="pl-PL" sz="2400" err="1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Group</a:t>
            </a:r>
            <a:endParaRPr lang="pl-PL" sz="24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pic>
        <p:nvPicPr>
          <p:cNvPr id="9" name="Obraz 8" descr="Obraz zawierający tekst, clipart&#10;&#10;Opis wygenerowany automatycznie">
            <a:extLst>
              <a:ext uri="{FF2B5EF4-FFF2-40B4-BE49-F238E27FC236}">
                <a16:creationId xmlns:a16="http://schemas.microsoft.com/office/drawing/2014/main" id="{4C871CBE-8037-942B-C076-1409CDE1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0" y="768940"/>
            <a:ext cx="3172974" cy="737618"/>
          </a:xfrm>
          <a:prstGeom prst="rect">
            <a:avLst/>
          </a:prstGeom>
        </p:spPr>
      </p:pic>
      <p:sp>
        <p:nvSpPr>
          <p:cNvPr id="10" name="Tytuł 1">
            <a:extLst>
              <a:ext uri="{FF2B5EF4-FFF2-40B4-BE49-F238E27FC236}">
                <a16:creationId xmlns:a16="http://schemas.microsoft.com/office/drawing/2014/main" id="{11881406-E7B5-36DE-8A63-4657A0C02F65}"/>
              </a:ext>
            </a:extLst>
          </p:cNvPr>
          <p:cNvSpPr txBox="1">
            <a:spLocks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B08D330-1C63-A17E-F1CC-C757471D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8" y="784868"/>
            <a:ext cx="4438650" cy="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1E0C5282-EB61-4E8B-20AE-97E4EB6F7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8933" y="2018507"/>
            <a:ext cx="8878324" cy="7909249"/>
          </a:xfrm>
          <a:prstGeom prst="rect">
            <a:avLst/>
          </a:prstGeom>
        </p:spPr>
      </p:pic>
      <p:pic>
        <p:nvPicPr>
          <p:cNvPr id="9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7B4E50-1518-E9C2-35D9-2E9EB43306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1286" b="1286"/>
          <a:stretch/>
        </p:blipFill>
        <p:spPr>
          <a:xfrm>
            <a:off x="1104" y="3103"/>
            <a:ext cx="9896187" cy="13137189"/>
          </a:xfr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A8C088DA-5BFA-81A3-92FD-9BE70DD28F60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Sprawdźmy to!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1">
            <a:extLst>
              <a:ext uri="{FF2B5EF4-FFF2-40B4-BE49-F238E27FC236}">
                <a16:creationId xmlns:a16="http://schemas.microsoft.com/office/drawing/2014/main" id="{2E877F68-7E7B-5453-342D-097194E6FF11}"/>
              </a:ext>
            </a:extLst>
          </p:cNvPr>
          <p:cNvSpPr/>
          <p:nvPr/>
        </p:nvSpPr>
        <p:spPr>
          <a:xfrm>
            <a:off x="16892552" y="2647"/>
            <a:ext cx="7471000" cy="13630876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1">
            <a:extLst>
              <a:ext uri="{FF2B5EF4-FFF2-40B4-BE49-F238E27FC236}">
                <a16:creationId xmlns:a16="http://schemas.microsoft.com/office/drawing/2014/main" id="{36636271-8EEA-5729-5241-30DCA65866AF}"/>
              </a:ext>
            </a:extLst>
          </p:cNvPr>
          <p:cNvSpPr/>
          <p:nvPr/>
        </p:nvSpPr>
        <p:spPr>
          <a:xfrm>
            <a:off x="7028379" y="2710934"/>
            <a:ext cx="17383865" cy="9772822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7B4E50-1518-E9C2-35D9-2E9EB43306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86" b="1286"/>
          <a:stretch/>
        </p:blipFill>
        <p:spPr>
          <a:xfrm>
            <a:off x="1104" y="2713933"/>
            <a:ext cx="7475441" cy="9934240"/>
          </a:xfr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A8C088DA-5BFA-81A3-92FD-9BE70DD28F60}"/>
              </a:ext>
            </a:extLst>
          </p:cNvPr>
          <p:cNvSpPr txBox="1">
            <a:spLocks/>
          </p:cNvSpPr>
          <p:nvPr/>
        </p:nvSpPr>
        <p:spPr>
          <a:xfrm>
            <a:off x="568786" y="1058452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Porównanie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832B05-3638-DEE7-4855-F97FA2EA5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0" r="-388" b="132"/>
          <a:stretch/>
        </p:blipFill>
        <p:spPr>
          <a:xfrm>
            <a:off x="8838751" y="2715342"/>
            <a:ext cx="7050079" cy="10076859"/>
          </a:xfrm>
          <a:prstGeom prst="rect">
            <a:avLst/>
          </a:prstGeom>
        </p:spPr>
      </p:pic>
      <p:sp>
        <p:nvSpPr>
          <p:cNvPr id="7" name="Prostokąt 1">
            <a:extLst>
              <a:ext uri="{FF2B5EF4-FFF2-40B4-BE49-F238E27FC236}">
                <a16:creationId xmlns:a16="http://schemas.microsoft.com/office/drawing/2014/main" id="{CAF79C0B-D4BC-FA82-8998-7A0465BC2B42}"/>
              </a:ext>
            </a:extLst>
          </p:cNvPr>
          <p:cNvSpPr/>
          <p:nvPr/>
        </p:nvSpPr>
        <p:spPr>
          <a:xfrm>
            <a:off x="6891082" y="2710444"/>
            <a:ext cx="2583217" cy="9745363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3F0755-80F8-183D-AD8F-42480001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274" y="4757"/>
            <a:ext cx="7427666" cy="12787868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552DD7E7-4F84-7296-25EC-85E0BEF75304}"/>
              </a:ext>
            </a:extLst>
          </p:cNvPr>
          <p:cNvSpPr txBox="1">
            <a:spLocks/>
          </p:cNvSpPr>
          <p:nvPr/>
        </p:nvSpPr>
        <p:spPr>
          <a:xfrm>
            <a:off x="675408" y="338926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pl-PL" sz="2800" i="1" dirty="0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7" name="Prostokąt 1">
            <a:extLst>
              <a:ext uri="{FF2B5EF4-FFF2-40B4-BE49-F238E27FC236}">
                <a16:creationId xmlns:a16="http://schemas.microsoft.com/office/drawing/2014/main" id="{7DF631CC-5A76-D241-7D65-9855E554C2DE}"/>
              </a:ext>
            </a:extLst>
          </p:cNvPr>
          <p:cNvSpPr/>
          <p:nvPr/>
        </p:nvSpPr>
        <p:spPr>
          <a:xfrm>
            <a:off x="15715711" y="2725327"/>
            <a:ext cx="1402461" cy="10582877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1">
            <a:extLst>
              <a:ext uri="{FF2B5EF4-FFF2-40B4-BE49-F238E27FC236}">
                <a16:creationId xmlns:a16="http://schemas.microsoft.com/office/drawing/2014/main" id="{6F805727-34B0-BE69-385D-FAD589F224A9}"/>
              </a:ext>
            </a:extLst>
          </p:cNvPr>
          <p:cNvSpPr/>
          <p:nvPr/>
        </p:nvSpPr>
        <p:spPr>
          <a:xfrm>
            <a:off x="-3498" y="12424423"/>
            <a:ext cx="24440947" cy="1287849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92CB982-8465-1470-6051-7FE62368519B}"/>
              </a:ext>
            </a:extLst>
          </p:cNvPr>
          <p:cNvSpPr/>
          <p:nvPr/>
        </p:nvSpPr>
        <p:spPr>
          <a:xfrm>
            <a:off x="15581115" y="6805945"/>
            <a:ext cx="1778490" cy="2353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3" name="Navigation">
            <a:hlinkClick r:id="" action="ppaction://media"/>
            <a:extLst>
              <a:ext uri="{FF2B5EF4-FFF2-40B4-BE49-F238E27FC236}">
                <a16:creationId xmlns:a16="http://schemas.microsoft.com/office/drawing/2014/main" id="{6663AD56-6C38-E8DB-9134-FDD1BF586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9272" y="2201655"/>
            <a:ext cx="9740353" cy="8180937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-30" t="-192" b="-96"/>
          <a:stretch/>
        </p:blipFill>
        <p:spPr>
          <a:xfrm>
            <a:off x="-38242" y="-39209"/>
            <a:ext cx="9785961" cy="13417609"/>
          </a:xfr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Properties</a:t>
            </a:r>
            <a:r>
              <a:rPr lang="pl-PL" sz="8400" dirty="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 w 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proxy</a:t>
            </a:r>
            <a:endParaRPr lang="pl-PL" sz="8400" dirty="0">
              <a:solidFill>
                <a:srgbClr val="4646BE"/>
              </a:solidFill>
              <a:latin typeface="Poppins Bold"/>
              <a:ea typeface="Calibri Light"/>
              <a:cs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75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Ukrywanie elementów</a:t>
            </a:r>
            <a:endParaRPr lang="en-US" dirty="0"/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" r="2711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3" name="selective">
            <a:hlinkClick r:id="" action="ppaction://media"/>
            <a:extLst>
              <a:ext uri="{FF2B5EF4-FFF2-40B4-BE49-F238E27FC236}">
                <a16:creationId xmlns:a16="http://schemas.microsoft.com/office/drawing/2014/main" id="{37C854A4-FAC2-3A07-1D6B-E13F05243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13014" y="1960721"/>
            <a:ext cx="9747724" cy="84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4541" b="4541"/>
          <a:stretch/>
        </p:blipFill>
        <p:spPr>
          <a:xfrm>
            <a:off x="716" y="-252"/>
            <a:ext cx="9785961" cy="13417609"/>
          </a:xfrm>
          <a:ln>
            <a:noFill/>
          </a:ln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Języki RTL</a:t>
            </a:r>
            <a:endParaRPr lang="en-US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3F89FB01-696D-E0E4-7211-1E647166D03E}"/>
              </a:ext>
            </a:extLst>
          </p:cNvPr>
          <p:cNvSpPr txBox="1">
            <a:spLocks/>
          </p:cNvSpPr>
          <p:nvPr/>
        </p:nvSpPr>
        <p:spPr>
          <a:xfrm>
            <a:off x="12255568" y="10376676"/>
            <a:ext cx="10874664" cy="864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RTL – Right to left language. Np.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Arabski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lub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 Hebrew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rtl">
            <a:hlinkClick r:id="" action="ppaction://media"/>
            <a:extLst>
              <a:ext uri="{FF2B5EF4-FFF2-40B4-BE49-F238E27FC236}">
                <a16:creationId xmlns:a16="http://schemas.microsoft.com/office/drawing/2014/main" id="{63134CDD-A53D-D0D2-5759-4EF14FC08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28804" y="2046019"/>
            <a:ext cx="9605245" cy="828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E63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 dirty="0">
                <a:solidFill>
                  <a:schemeClr val="bg1"/>
                </a:solidFill>
                <a:latin typeface="Poppins Bold"/>
                <a:cs typeface="Poppins Bold"/>
              </a:rPr>
              <a:t>Uwaga!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6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3564" r="-300" b="4546"/>
          <a:stretch/>
        </p:blipFill>
        <p:spPr>
          <a:xfrm>
            <a:off x="0" y="-967"/>
            <a:ext cx="9613786" cy="13730229"/>
          </a:xfr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Czy to zadziała?</a:t>
            </a:r>
          </a:p>
        </p:txBody>
      </p:sp>
      <p:pic>
        <p:nvPicPr>
          <p:cNvPr id="4" name="Picture 3" descr="A screenshot of a cloud&#10;&#10;Description automatically generated">
            <a:extLst>
              <a:ext uri="{FF2B5EF4-FFF2-40B4-BE49-F238E27FC236}">
                <a16:creationId xmlns:a16="http://schemas.microsoft.com/office/drawing/2014/main" id="{A8648B90-E752-A0C7-C3C2-DBEFD03C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397" y="2104122"/>
            <a:ext cx="8861611" cy="74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8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607C2-A367-635F-021C-BAB8FA1A1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all of advesive notes with one standing out">
            <a:extLst>
              <a:ext uri="{FF2B5EF4-FFF2-40B4-BE49-F238E27FC236}">
                <a16:creationId xmlns:a16="http://schemas.microsoft.com/office/drawing/2014/main" id="{2617F368-D450-294D-B44C-E16BF925F7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0387" r="20387"/>
          <a:stretch/>
        </p:blipFill>
        <p:spPr>
          <a:xfrm>
            <a:off x="14633575" y="0"/>
            <a:ext cx="9750425" cy="10972800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B0ED3C5C-E2E4-287B-5FC7-C0983B969CE3}"/>
              </a:ext>
            </a:extLst>
          </p:cNvPr>
          <p:cNvSpPr/>
          <p:nvPr/>
        </p:nvSpPr>
        <p:spPr>
          <a:xfrm>
            <a:off x="14633865" y="10877035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C5423D89-2B81-6CCD-D879-DA4E5AE4D973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34061FA9-FC39-A9D5-DE1A-2182FDE11F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AC1CCF4D-F969-E4F4-CFF0-008F41B7E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18B0ADA-E18C-67BF-1CC5-64686CA233CA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56493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en-US" dirty="0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F178E97D-C9F9-65F7-4BF7-46CD5A832711}"/>
              </a:ext>
            </a:extLst>
          </p:cNvPr>
          <p:cNvSpPr txBox="1">
            <a:spLocks/>
          </p:cNvSpPr>
          <p:nvPr/>
        </p:nvSpPr>
        <p:spPr>
          <a:xfrm>
            <a:off x="661678" y="1630467"/>
            <a:ext cx="13061375" cy="3465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Qt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6.7 - Potencjalna regresja</a:t>
            </a:r>
            <a:endParaRPr lang="en-US" dirty="0" err="1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AAA36860-136F-6E47-CCAF-E99CB62DE8C0}"/>
              </a:ext>
            </a:extLst>
          </p:cNvPr>
          <p:cNvSpPr txBox="1">
            <a:spLocks/>
          </p:cNvSpPr>
          <p:nvPr/>
        </p:nvSpPr>
        <p:spPr>
          <a:xfrm>
            <a:off x="2373232" y="10822446"/>
            <a:ext cx="13070225" cy="8239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" algn="l">
              <a:lnSpc>
                <a:spcPts val="3600"/>
              </a:lnSpc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Source: https://bugreports.qt.io/browse/QTBUG-117597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C8653AE0-5D58-D728-F6F2-A09DF40BB162}"/>
              </a:ext>
            </a:extLst>
          </p:cNvPr>
          <p:cNvSpPr txBox="1">
            <a:spLocks/>
          </p:cNvSpPr>
          <p:nvPr/>
        </p:nvSpPr>
        <p:spPr>
          <a:xfrm>
            <a:off x="2377921" y="5083561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latin typeface="Poppins Bold"/>
                <a:ea typeface="Source Serif 4 Black"/>
                <a:cs typeface="Poppins Bold"/>
              </a:rPr>
              <a:t>Planowana zmiana dla domyślnej '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sizing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-policy' dla modułu '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Layouts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' w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Qt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6.7</a:t>
            </a:r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7FAFBD34-FF88-C9F2-52CB-364862494079}"/>
              </a:ext>
            </a:extLst>
          </p:cNvPr>
          <p:cNvSpPr txBox="1">
            <a:spLocks/>
          </p:cNvSpPr>
          <p:nvPr/>
        </p:nvSpPr>
        <p:spPr>
          <a:xfrm>
            <a:off x="2377921" y="6994468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latin typeface="Poppins Bold"/>
                <a:ea typeface="Source Serif 4 Black"/>
                <a:cs typeface="Poppins Bold"/>
              </a:rPr>
              <a:t>Może wprowadzić regresję w przypadku migracji ze starszej wersji 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Qt</a:t>
            </a:r>
            <a:endParaRPr lang="en-US" dirty="0" err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42065243-4AB0-E6F1-9895-F8077532C6CA}"/>
              </a:ext>
            </a:extLst>
          </p:cNvPr>
          <p:cNvSpPr txBox="1">
            <a:spLocks/>
          </p:cNvSpPr>
          <p:nvPr/>
        </p:nvSpPr>
        <p:spPr>
          <a:xfrm>
            <a:off x="2377921" y="8873571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latin typeface="Poppins Bold"/>
              <a:ea typeface="+mj-lt"/>
              <a:cs typeface="Poppins Bold"/>
            </a:endParaRPr>
          </a:p>
          <a:p>
            <a:pPr algn="l"/>
            <a:r>
              <a:rPr lang="pl-PL" sz="2800" dirty="0">
                <a:latin typeface="Poppins Bold"/>
                <a:ea typeface="+mj-lt"/>
                <a:cs typeface="Poppins Bold"/>
              </a:rPr>
              <a:t>Dyskusja dostępna na panelu 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Jira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Qt</a:t>
            </a:r>
          </a:p>
          <a:p>
            <a:pPr algn="l"/>
            <a:endParaRPr lang="pl-PL" sz="2800" dirty="0">
              <a:latin typeface="Poppins Bold"/>
              <a:cs typeface="Poppins Bold"/>
            </a:endParaRPr>
          </a:p>
        </p:txBody>
      </p:sp>
      <p:cxnSp>
        <p:nvCxnSpPr>
          <p:cNvPr id="20" name="Łącznik prosty 27">
            <a:extLst>
              <a:ext uri="{FF2B5EF4-FFF2-40B4-BE49-F238E27FC236}">
                <a16:creationId xmlns:a16="http://schemas.microsoft.com/office/drawing/2014/main" id="{2D37FC9F-536E-073E-3CAB-F314DFA00CD8}"/>
              </a:ext>
            </a:extLst>
          </p:cNvPr>
          <p:cNvCxnSpPr>
            <a:cxnSpLocks/>
          </p:cNvCxnSpPr>
          <p:nvPr/>
        </p:nvCxnSpPr>
        <p:spPr>
          <a:xfrm>
            <a:off x="710419" y="6531511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8">
            <a:extLst>
              <a:ext uri="{FF2B5EF4-FFF2-40B4-BE49-F238E27FC236}">
                <a16:creationId xmlns:a16="http://schemas.microsoft.com/office/drawing/2014/main" id="{4ADD57A7-7F4F-BEDE-9904-F889D796BD11}"/>
              </a:ext>
            </a:extLst>
          </p:cNvPr>
          <p:cNvCxnSpPr>
            <a:cxnSpLocks/>
          </p:cNvCxnSpPr>
          <p:nvPr/>
        </p:nvCxnSpPr>
        <p:spPr>
          <a:xfrm>
            <a:off x="710419" y="8428228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9">
            <a:extLst>
              <a:ext uri="{FF2B5EF4-FFF2-40B4-BE49-F238E27FC236}">
                <a16:creationId xmlns:a16="http://schemas.microsoft.com/office/drawing/2014/main" id="{922F88C9-9016-F141-3AE7-3BE9CE71F3EF}"/>
              </a:ext>
            </a:extLst>
          </p:cNvPr>
          <p:cNvCxnSpPr>
            <a:cxnSpLocks/>
          </p:cNvCxnSpPr>
          <p:nvPr/>
        </p:nvCxnSpPr>
        <p:spPr>
          <a:xfrm>
            <a:off x="710419" y="10319978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4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5473AED-9C3F-5F07-FBFC-7B3E8BC396AE}"/>
              </a:ext>
            </a:extLst>
          </p:cNvPr>
          <p:cNvSpPr/>
          <p:nvPr/>
        </p:nvSpPr>
        <p:spPr>
          <a:xfrm>
            <a:off x="19505735" y="5486399"/>
            <a:ext cx="4878265" cy="8229601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8151984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pl-PL" sz="2800" i="1" dirty="0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8" y="1630467"/>
            <a:ext cx="18165009" cy="3088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Czym NIE jest Proxy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Layouts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E7EDE6F6-76C2-9F1E-5C15-E613C382DC9F}"/>
              </a:ext>
            </a:extLst>
          </p:cNvPr>
          <p:cNvSpPr/>
          <p:nvPr/>
        </p:nvSpPr>
        <p:spPr>
          <a:xfrm>
            <a:off x="19505735" y="-1"/>
            <a:ext cx="4878265" cy="5486400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879AE80-F56A-56F6-BCD8-D25A52B73318}"/>
              </a:ext>
            </a:extLst>
          </p:cNvPr>
          <p:cNvSpPr txBox="1">
            <a:spLocks/>
          </p:cNvSpPr>
          <p:nvPr/>
        </p:nvSpPr>
        <p:spPr>
          <a:xfrm>
            <a:off x="678282" y="5486302"/>
            <a:ext cx="9058825" cy="667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latin typeface="Poppins Bold"/>
                <a:ea typeface="Source Serif 4 Black"/>
                <a:cs typeface="Poppins Bold"/>
              </a:rPr>
              <a:t>One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shown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in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multiple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proxies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at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once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B6587EBC-64BC-E9A6-6D93-C2DBBEED4290}"/>
              </a:ext>
            </a:extLst>
          </p:cNvPr>
          <p:cNvSpPr txBox="1">
            <a:spLocks/>
          </p:cNvSpPr>
          <p:nvPr/>
        </p:nvSpPr>
        <p:spPr>
          <a:xfrm>
            <a:off x="683356" y="6151502"/>
            <a:ext cx="8683283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Won't work 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sets itself as parent. Last instantiated proxy item will takeover the item </a:t>
            </a:r>
            <a:endParaRPr lang="en-US">
              <a:latin typeface="Calibri Light" panose="020F0302020204030204"/>
              <a:ea typeface="Source Serif 4 Black"/>
              <a:cs typeface="Calibri Light" panose="020F0302020204030204"/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3025ABC2-7BDC-E4CD-8A40-E5D5678FCC75}"/>
              </a:ext>
            </a:extLst>
          </p:cNvPr>
          <p:cNvSpPr txBox="1">
            <a:spLocks/>
          </p:cNvSpPr>
          <p:nvPr/>
        </p:nvSpPr>
        <p:spPr>
          <a:xfrm>
            <a:off x="683356" y="7318443"/>
            <a:ext cx="8691234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Pasing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properties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different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than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Layout</a:t>
            </a:r>
            <a:endParaRPr lang="en-US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86536BA-7D44-DF88-C502-4A0DD930BF11}"/>
              </a:ext>
            </a:extLst>
          </p:cNvPr>
          <p:cNvSpPr txBox="1">
            <a:spLocks/>
          </p:cNvSpPr>
          <p:nvPr/>
        </p:nvSpPr>
        <p:spPr>
          <a:xfrm>
            <a:off x="675405" y="7983643"/>
            <a:ext cx="8723036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Proxy supports passing all Layout attached properties as well as implicit width and height. Other properties should be modified via states and other mechanisms </a:t>
            </a:r>
            <a:endParaRPr lang="en-US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1849A837-007D-D937-0569-6878B5837BF3}"/>
              </a:ext>
            </a:extLst>
          </p:cNvPr>
          <p:cNvSpPr txBox="1">
            <a:spLocks/>
          </p:cNvSpPr>
          <p:nvPr/>
        </p:nvSpPr>
        <p:spPr>
          <a:xfrm>
            <a:off x="10033661" y="5486302"/>
            <a:ext cx="8801682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Item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set as target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displayed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outside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 the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proxy</a:t>
            </a:r>
            <a:endParaRPr lang="pl-PL" sz="2800" err="1"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7B50749B-C92A-2574-1556-88090C66086E}"/>
              </a:ext>
            </a:extLst>
          </p:cNvPr>
          <p:cNvSpPr txBox="1">
            <a:spLocks/>
          </p:cNvSpPr>
          <p:nvPr/>
        </p:nvSpPr>
        <p:spPr>
          <a:xfrm>
            <a:off x="10025709" y="6151502"/>
            <a:ext cx="8809629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If item is set as a target of 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instances and all of the proxy items visibility will be set to true the target item will remain invisible</a:t>
            </a:r>
            <a:endParaRPr lang="en-US"/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B48414CA-D377-19DB-C3B0-DB8896436E9E}"/>
              </a:ext>
            </a:extLst>
          </p:cNvPr>
          <p:cNvSpPr txBox="1">
            <a:spLocks/>
          </p:cNvSpPr>
          <p:nvPr/>
        </p:nvSpPr>
        <p:spPr>
          <a:xfrm>
            <a:off x="10041610" y="7318443"/>
            <a:ext cx="8785610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latin typeface="Poppins Bold"/>
                <a:ea typeface="Source Serif 4 Black"/>
                <a:cs typeface="Poppins Bold"/>
              </a:rPr>
              <a:t>One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proxy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controlling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multiple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items</a:t>
            </a:r>
            <a:endParaRPr lang="en-US" err="1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D5D27C43-486F-6FF6-04FE-E1865ED7577A}"/>
              </a:ext>
            </a:extLst>
          </p:cNvPr>
          <p:cNvSpPr txBox="1">
            <a:spLocks/>
          </p:cNvSpPr>
          <p:nvPr/>
        </p:nvSpPr>
        <p:spPr>
          <a:xfrm>
            <a:off x="10033659" y="7983643"/>
            <a:ext cx="8801681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One 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can only have one item set as a target at once</a:t>
            </a:r>
            <a:endParaRPr lang="en-US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4EDF8528-A3EA-F0FD-42E1-916897B0A359}"/>
              </a:ext>
            </a:extLst>
          </p:cNvPr>
          <p:cNvCxnSpPr>
            <a:cxnSpLocks/>
          </p:cNvCxnSpPr>
          <p:nvPr/>
        </p:nvCxnSpPr>
        <p:spPr>
          <a:xfrm>
            <a:off x="691307" y="6928220"/>
            <a:ext cx="8683283" cy="0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47CE2719-33C6-0C6F-E1C2-6AC21C540C55}"/>
              </a:ext>
            </a:extLst>
          </p:cNvPr>
          <p:cNvCxnSpPr>
            <a:cxnSpLocks/>
          </p:cNvCxnSpPr>
          <p:nvPr/>
        </p:nvCxnSpPr>
        <p:spPr>
          <a:xfrm>
            <a:off x="10144117" y="6928220"/>
            <a:ext cx="8683283" cy="0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66BA7EF-287B-E743-66E5-3F94C9CAB584}"/>
              </a:ext>
            </a:extLst>
          </p:cNvPr>
          <p:cNvCxnSpPr>
            <a:cxnSpLocks/>
          </p:cNvCxnSpPr>
          <p:nvPr/>
        </p:nvCxnSpPr>
        <p:spPr>
          <a:xfrm>
            <a:off x="9757611" y="5616778"/>
            <a:ext cx="0" cy="1015778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5DCA81B5-E5F1-AB8F-0AFB-2A6184499C73}"/>
              </a:ext>
            </a:extLst>
          </p:cNvPr>
          <p:cNvCxnSpPr>
            <a:cxnSpLocks/>
          </p:cNvCxnSpPr>
          <p:nvPr/>
        </p:nvCxnSpPr>
        <p:spPr>
          <a:xfrm>
            <a:off x="9757611" y="7448919"/>
            <a:ext cx="0" cy="1015778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3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 dirty="0">
                <a:solidFill>
                  <a:schemeClr val="bg1"/>
                </a:solidFill>
                <a:latin typeface="Poppins Bold"/>
                <a:cs typeface="Poppins Bold"/>
              </a:rPr>
              <a:t>Studium przypadku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6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3E3C5206-CA09-A252-4111-2290E7F27D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892" t="105" r="2365" b="26"/>
          <a:stretch/>
        </p:blipFill>
        <p:spPr>
          <a:xfrm>
            <a:off x="14633575" y="2743200"/>
            <a:ext cx="9749447" cy="10958458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Responsywne UI z </a:t>
            </a:r>
            <a:endParaRPr lang="en-US"/>
          </a:p>
          <a:p>
            <a:pPr algn="l"/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QML Proxy Layout 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/>
                <a:cs typeface="Poppins Bold"/>
              </a:rPr>
              <a:t>Kilka słów o mnie</a:t>
            </a:r>
            <a:endParaRPr lang="en-US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7" y="1630467"/>
            <a:ext cx="13061375" cy="2103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chemeClr val="bg1"/>
                </a:solidFill>
                <a:latin typeface="Poppins Bold"/>
                <a:cs typeface="Poppins Bold"/>
              </a:rPr>
              <a:t>Jan Kieś</a:t>
            </a:r>
            <a:endParaRPr lang="en-US" dirty="0"/>
          </a:p>
        </p:txBody>
      </p:sp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1521E18-0801-7848-E6E5-695B8536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272" y="644099"/>
            <a:ext cx="5574462" cy="885466"/>
          </a:xfrm>
          <a:prstGeom prst="rect">
            <a:avLst/>
          </a:pr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47827874-65FB-88BC-7455-E71D47FC34C1}"/>
              </a:ext>
            </a:extLst>
          </p:cNvPr>
          <p:cNvSpPr txBox="1">
            <a:spLocks/>
          </p:cNvSpPr>
          <p:nvPr/>
        </p:nvSpPr>
        <p:spPr>
          <a:xfrm>
            <a:off x="1804758" y="6053617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Współpracowałem z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Qt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Group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 w Professional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B882DE0E-73D8-F22D-7977-C849EC8BD15E}"/>
              </a:ext>
            </a:extLst>
          </p:cNvPr>
          <p:cNvSpPr txBox="1">
            <a:spLocks/>
          </p:cNvSpPr>
          <p:nvPr/>
        </p:nvSpPr>
        <p:spPr>
          <a:xfrm>
            <a:off x="1804758" y="7331745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Lubię przeczytać dobry kryminał</a:t>
            </a:r>
            <a:endParaRPr lang="en-US" dirty="0"/>
          </a:p>
        </p:txBody>
      </p:sp>
      <p:cxnSp>
        <p:nvCxnSpPr>
          <p:cNvPr id="23" name="Łącznik prosty 13">
            <a:extLst>
              <a:ext uri="{FF2B5EF4-FFF2-40B4-BE49-F238E27FC236}">
                <a16:creationId xmlns:a16="http://schemas.microsoft.com/office/drawing/2014/main" id="{68B7FDAC-1351-8F77-5E38-36BC8AD4F8C4}"/>
              </a:ext>
            </a:extLst>
          </p:cNvPr>
          <p:cNvCxnSpPr>
            <a:cxnSpLocks/>
          </p:cNvCxnSpPr>
          <p:nvPr/>
        </p:nvCxnSpPr>
        <p:spPr>
          <a:xfrm>
            <a:off x="758780" y="7014532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14">
            <a:extLst>
              <a:ext uri="{FF2B5EF4-FFF2-40B4-BE49-F238E27FC236}">
                <a16:creationId xmlns:a16="http://schemas.microsoft.com/office/drawing/2014/main" id="{9878F0D7-5E79-0DCA-E3CD-0A9F2808A6CB}"/>
              </a:ext>
            </a:extLst>
          </p:cNvPr>
          <p:cNvCxnSpPr>
            <a:cxnSpLocks/>
          </p:cNvCxnSpPr>
          <p:nvPr/>
        </p:nvCxnSpPr>
        <p:spPr>
          <a:xfrm>
            <a:off x="758780" y="5742036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ytuł 1">
            <a:extLst>
              <a:ext uri="{FF2B5EF4-FFF2-40B4-BE49-F238E27FC236}">
                <a16:creationId xmlns:a16="http://schemas.microsoft.com/office/drawing/2014/main" id="{E2F76FF7-5E1C-C880-B8E9-E34072D32B5A}"/>
              </a:ext>
            </a:extLst>
          </p:cNvPr>
          <p:cNvSpPr txBox="1">
            <a:spLocks/>
          </p:cNvSpPr>
          <p:nvPr/>
        </p:nvSpPr>
        <p:spPr>
          <a:xfrm>
            <a:off x="1792665" y="4715814"/>
            <a:ext cx="10888889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Qt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/QML developer od ponad 5 lat</a:t>
            </a:r>
            <a:endParaRPr lang="pl-PL" sz="2800" dirty="0">
              <a:solidFill>
                <a:schemeClr val="bg1"/>
              </a:solidFill>
              <a:latin typeface="Poppins Bold"/>
              <a:ea typeface="Calibri Light"/>
              <a:cs typeface="Poppins Bold"/>
            </a:endParaRPr>
          </a:p>
        </p:txBody>
      </p:sp>
      <p:cxnSp>
        <p:nvCxnSpPr>
          <p:cNvPr id="28" name="Łącznik prosty 13">
            <a:extLst>
              <a:ext uri="{FF2B5EF4-FFF2-40B4-BE49-F238E27FC236}">
                <a16:creationId xmlns:a16="http://schemas.microsoft.com/office/drawing/2014/main" id="{48566793-082F-E4EF-5B3E-976B23D71EC8}"/>
              </a:ext>
            </a:extLst>
          </p:cNvPr>
          <p:cNvCxnSpPr>
            <a:cxnSpLocks/>
          </p:cNvCxnSpPr>
          <p:nvPr/>
        </p:nvCxnSpPr>
        <p:spPr>
          <a:xfrm>
            <a:off x="759529" y="8302497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ytuł 1">
            <a:extLst>
              <a:ext uri="{FF2B5EF4-FFF2-40B4-BE49-F238E27FC236}">
                <a16:creationId xmlns:a16="http://schemas.microsoft.com/office/drawing/2014/main" id="{53137764-B730-F7FD-1992-31D7BA83A965}"/>
              </a:ext>
            </a:extLst>
          </p:cNvPr>
          <p:cNvSpPr txBox="1">
            <a:spLocks/>
          </p:cNvSpPr>
          <p:nvPr/>
        </p:nvSpPr>
        <p:spPr>
          <a:xfrm>
            <a:off x="1805507" y="8705524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Entuzjasta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self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-hosting i automatyzacji domowych</a:t>
            </a:r>
          </a:p>
        </p:txBody>
      </p:sp>
      <p:cxnSp>
        <p:nvCxnSpPr>
          <p:cNvPr id="30" name="Łącznik prosty 13">
            <a:extLst>
              <a:ext uri="{FF2B5EF4-FFF2-40B4-BE49-F238E27FC236}">
                <a16:creationId xmlns:a16="http://schemas.microsoft.com/office/drawing/2014/main" id="{3C7BA909-D668-BEF5-20D3-5A08B45FD0F4}"/>
              </a:ext>
            </a:extLst>
          </p:cNvPr>
          <p:cNvCxnSpPr>
            <a:cxnSpLocks/>
          </p:cNvCxnSpPr>
          <p:nvPr/>
        </p:nvCxnSpPr>
        <p:spPr>
          <a:xfrm>
            <a:off x="760042" y="9635329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ytuł 1">
            <a:extLst>
              <a:ext uri="{FF2B5EF4-FFF2-40B4-BE49-F238E27FC236}">
                <a16:creationId xmlns:a16="http://schemas.microsoft.com/office/drawing/2014/main" id="{24686275-7299-654D-C1C1-2C3A69DB4295}"/>
              </a:ext>
            </a:extLst>
          </p:cNvPr>
          <p:cNvSpPr txBox="1">
            <a:spLocks/>
          </p:cNvSpPr>
          <p:nvPr/>
        </p:nvSpPr>
        <p:spPr>
          <a:xfrm>
            <a:off x="1791694" y="9995378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https://www.linkedin.com/in/jan-kies/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pl-PL" sz="2800" i="1" dirty="0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13982538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Biblioteka elementów UI</a:t>
            </a:r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EC762-3DBA-3203-07FF-498124455CAD}"/>
              </a:ext>
            </a:extLst>
          </p:cNvPr>
          <p:cNvSpPr txBox="1">
            <a:spLocks/>
          </p:cNvSpPr>
          <p:nvPr/>
        </p:nvSpPr>
        <p:spPr>
          <a:xfrm>
            <a:off x="2432644" y="465945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latin typeface="Poppins Bold"/>
                <a:ea typeface="Source Serif 4 Black"/>
                <a:cs typeface="Poppins Bold"/>
              </a:rPr>
              <a:t>UX chce wymusić warianty wspólnych elementów UI bazując na rozmiarze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4ABAE95-1455-10A8-49D5-AE8198E2ED1A}"/>
              </a:ext>
            </a:extLst>
          </p:cNvPr>
          <p:cNvSpPr txBox="1">
            <a:spLocks/>
          </p:cNvSpPr>
          <p:nvPr/>
        </p:nvSpPr>
        <p:spPr>
          <a:xfrm>
            <a:off x="2432644" y="6570366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latin typeface="Poppins Bold"/>
                <a:ea typeface="Source Serif 4 Black"/>
                <a:cs typeface="Poppins Bold"/>
              </a:rPr>
              <a:t>Stworzone elementy będą wykorzystywane przez innych deweloperów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E36D816-62DE-5B31-EE21-531A03229F72}"/>
              </a:ext>
            </a:extLst>
          </p:cNvPr>
          <p:cNvSpPr txBox="1">
            <a:spLocks/>
          </p:cNvSpPr>
          <p:nvPr/>
        </p:nvSpPr>
        <p:spPr>
          <a:xfrm>
            <a:off x="2432644" y="844946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latin typeface="Poppins Bold"/>
                <a:cs typeface="Poppins Bold"/>
              </a:rPr>
              <a:t>Wszystkie warianty dla danego elementu powinny być przechowywane w jednym typie</a:t>
            </a:r>
            <a:endParaRPr lang="en-US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5423B68-D54F-819A-3D09-AE886B394FAB}"/>
              </a:ext>
            </a:extLst>
          </p:cNvPr>
          <p:cNvSpPr txBox="1">
            <a:spLocks/>
          </p:cNvSpPr>
          <p:nvPr/>
        </p:nvSpPr>
        <p:spPr>
          <a:xfrm>
            <a:off x="2432644" y="10368327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latin typeface="Poppins Bold"/>
                <a:ea typeface="+mj-lt"/>
                <a:cs typeface="Poppins Bold"/>
              </a:rPr>
              <a:t>Deweloperzy nie powinni zmieniać wariantów ręcznie</a:t>
            </a:r>
            <a:endParaRPr lang="en-US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065B3E98-16F7-4A5D-4636-FC585605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3" y="10323429"/>
            <a:ext cx="1074073" cy="1074073"/>
          </a:xfrm>
          <a:prstGeom prst="rect">
            <a:avLst/>
          </a:prstGeom>
        </p:spPr>
      </p:pic>
      <p:pic>
        <p:nvPicPr>
          <p:cNvPr id="21" name="Grafika 20">
            <a:extLst>
              <a:ext uri="{FF2B5EF4-FFF2-40B4-BE49-F238E27FC236}">
                <a16:creationId xmlns:a16="http://schemas.microsoft.com/office/drawing/2014/main" id="{A4D4A17A-13C6-E767-4844-128125D5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1" y="6521216"/>
            <a:ext cx="1074073" cy="1074073"/>
          </a:xfrm>
          <a:prstGeom prst="rect">
            <a:avLst/>
          </a:prstGeom>
        </p:spPr>
      </p:pic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DB588038-45D7-0703-3769-5436C182CD6A}"/>
              </a:ext>
            </a:extLst>
          </p:cNvPr>
          <p:cNvCxnSpPr>
            <a:cxnSpLocks/>
          </p:cNvCxnSpPr>
          <p:nvPr/>
        </p:nvCxnSpPr>
        <p:spPr>
          <a:xfrm>
            <a:off x="765142" y="6107410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E1B8BBA1-C38C-63EF-972E-344BFEE09380}"/>
              </a:ext>
            </a:extLst>
          </p:cNvPr>
          <p:cNvCxnSpPr>
            <a:cxnSpLocks/>
          </p:cNvCxnSpPr>
          <p:nvPr/>
        </p:nvCxnSpPr>
        <p:spPr>
          <a:xfrm>
            <a:off x="765142" y="8004127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79E9067E-E240-2C53-7542-7C1236957B84}"/>
              </a:ext>
            </a:extLst>
          </p:cNvPr>
          <p:cNvCxnSpPr>
            <a:cxnSpLocks/>
          </p:cNvCxnSpPr>
          <p:nvPr/>
        </p:nvCxnSpPr>
        <p:spPr>
          <a:xfrm>
            <a:off x="765142" y="9895876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67288A4-C8AD-73A6-586F-BAACCD14AA38}"/>
              </a:ext>
            </a:extLst>
          </p:cNvPr>
          <p:cNvCxnSpPr>
            <a:cxnSpLocks/>
          </p:cNvCxnSpPr>
          <p:nvPr/>
        </p:nvCxnSpPr>
        <p:spPr>
          <a:xfrm>
            <a:off x="765142" y="11752674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a 5">
            <a:extLst>
              <a:ext uri="{FF2B5EF4-FFF2-40B4-BE49-F238E27FC236}">
                <a16:creationId xmlns:a16="http://schemas.microsoft.com/office/drawing/2014/main" id="{B2A3BCDA-7CA8-B74E-A08D-C2B2C35F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2" y="8412965"/>
            <a:ext cx="1074073" cy="1074073"/>
          </a:xfrm>
          <a:prstGeom prst="rect">
            <a:avLst/>
          </a:prstGeom>
        </p:spPr>
      </p:pic>
      <p:pic>
        <p:nvPicPr>
          <p:cNvPr id="22" name="Grafika 21">
            <a:extLst>
              <a:ext uri="{FF2B5EF4-FFF2-40B4-BE49-F238E27FC236}">
                <a16:creationId xmlns:a16="http://schemas.microsoft.com/office/drawing/2014/main" id="{151934AA-5569-3879-4259-1058AD67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0" y="4664419"/>
            <a:ext cx="1074073" cy="1074073"/>
          </a:xfrm>
          <a:prstGeom prst="rect">
            <a:avLst/>
          </a:prstGeom>
        </p:spPr>
      </p:pic>
      <p:sp>
        <p:nvSpPr>
          <p:cNvPr id="20" name="Prostokąt 1">
            <a:extLst>
              <a:ext uri="{FF2B5EF4-FFF2-40B4-BE49-F238E27FC236}">
                <a16:creationId xmlns:a16="http://schemas.microsoft.com/office/drawing/2014/main" id="{86B8D55F-1AA9-CF2B-6DA8-06CE478B96C7}"/>
              </a:ext>
            </a:extLst>
          </p:cNvPr>
          <p:cNvSpPr/>
          <p:nvPr/>
        </p:nvSpPr>
        <p:spPr>
          <a:xfrm>
            <a:off x="14633865" y="-20840"/>
            <a:ext cx="9737111" cy="13723815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A3FF66BA-69B6-6DB8-7C0D-718839D74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814" b="814"/>
          <a:stretch/>
        </p:blipFill>
        <p:spPr>
          <a:xfrm>
            <a:off x="15334380" y="1328263"/>
            <a:ext cx="8443585" cy="11050157"/>
          </a:xfrm>
        </p:spPr>
      </p:pic>
      <p:sp>
        <p:nvSpPr>
          <p:cNvPr id="25" name="Tytuł 1">
            <a:extLst>
              <a:ext uri="{FF2B5EF4-FFF2-40B4-BE49-F238E27FC236}">
                <a16:creationId xmlns:a16="http://schemas.microsoft.com/office/drawing/2014/main" id="{43ACC59D-3485-5434-C451-AABBA409DA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7851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Przycisk - szeroki</a:t>
            </a:r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" b="1479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4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D371A6D-22CE-4C90-5529-6E45429C9D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727" t="2881" r="232" b="72712"/>
          <a:stretch/>
        </p:blipFill>
        <p:spPr>
          <a:xfrm>
            <a:off x="12884283" y="4837444"/>
            <a:ext cx="9302141" cy="2422146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15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58230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Przycisk- wąski</a:t>
            </a:r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93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4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D371A6D-22CE-4C90-5529-6E45429C9D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621" t="22464" r="155" b="39420"/>
          <a:stretch/>
        </p:blipFill>
        <p:spPr>
          <a:xfrm>
            <a:off x="12483816" y="3993603"/>
            <a:ext cx="9299456" cy="378263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42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Karta - szeroka</a:t>
            </a:r>
            <a:endParaRPr lang="en-US" dirty="0" err="1">
              <a:cs typeface="Calibri Light"/>
            </a:endParaRPr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461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7" name="Picture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7DCC9B-B849-7536-9B04-DD6C3D2761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954" r="1091"/>
          <a:stretch/>
        </p:blipFill>
        <p:spPr>
          <a:xfrm>
            <a:off x="11181272" y="2661610"/>
            <a:ext cx="11786860" cy="6139149"/>
          </a:xfrm>
        </p:spPr>
      </p:pic>
    </p:spTree>
    <p:extLst>
      <p:ext uri="{BB962C8B-B14F-4D97-AF65-F5344CB8AC3E}">
        <p14:creationId xmlns:p14="http://schemas.microsoft.com/office/powerpoint/2010/main" val="14539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Karta- wąska</a:t>
            </a:r>
          </a:p>
        </p:txBody>
      </p:sp>
      <p:pic>
        <p:nvPicPr>
          <p:cNvPr id="17" name="Pictur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7" r="5887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7" name="Picture Placeholder 6" descr="A white box with black text&#10;&#10;Description automatically generated">
            <a:extLst>
              <a:ext uri="{FF2B5EF4-FFF2-40B4-BE49-F238E27FC236}">
                <a16:creationId xmlns:a16="http://schemas.microsoft.com/office/drawing/2014/main" id="{5F7DCC9B-B849-7536-9B04-DD6C3D2761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763" b="1145"/>
          <a:stretch/>
        </p:blipFill>
        <p:spPr>
          <a:xfrm>
            <a:off x="10351733" y="2847542"/>
            <a:ext cx="6309087" cy="5932435"/>
          </a:xfrm>
        </p:spPr>
      </p:pic>
      <p:pic>
        <p:nvPicPr>
          <p:cNvPr id="4" name="Picture Placeholder 6" descr="A blue sky with clouds&#10;&#10;Description automatically generated">
            <a:extLst>
              <a:ext uri="{FF2B5EF4-FFF2-40B4-BE49-F238E27FC236}">
                <a16:creationId xmlns:a16="http://schemas.microsoft.com/office/drawing/2014/main" id="{B6ACE297-2D90-C9D1-D307-AD54D0153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2" b="1002"/>
          <a:stretch/>
        </p:blipFill>
        <p:spPr>
          <a:xfrm>
            <a:off x="16825793" y="2856918"/>
            <a:ext cx="6309087" cy="5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A4D9315-98A1-12E3-295E-B3F3F042C2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3275" r="-1259" b="-132"/>
          <a:stretch/>
        </p:blipFill>
        <p:spPr>
          <a:xfrm>
            <a:off x="15640605" y="2440430"/>
            <a:ext cx="7378289" cy="6772211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FFB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  <a:endParaRPr lang="pl-PL" sz="2400" err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60" y="5033973"/>
            <a:ext cx="13061375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chemeClr val="bg1"/>
                </a:solidFill>
                <a:latin typeface="Poppins Bold"/>
                <a:cs typeface="Poppins Bold"/>
              </a:rPr>
              <a:t>Q&amp;A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22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9758BFF4-55FD-0113-4360-3FC4237C691C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4336656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Dziękuję!</a:t>
            </a:r>
            <a:endParaRPr lang="pl-PL" sz="2800" dirty="0">
              <a:solidFill>
                <a:schemeClr val="bg1"/>
              </a:solidFill>
              <a:latin typeface="Poppins Bold" panose="00000800000000000000" pitchFamily="2" charset="-18"/>
              <a:cs typeface="Poppins Bold" panose="00000800000000000000" pitchFamily="2" charset="-18"/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A4E7C5C-A899-25C9-5034-419B1AE71173}"/>
              </a:ext>
            </a:extLst>
          </p:cNvPr>
          <p:cNvSpPr txBox="1">
            <a:spLocks/>
          </p:cNvSpPr>
          <p:nvPr/>
        </p:nvSpPr>
        <p:spPr>
          <a:xfrm>
            <a:off x="675408" y="1630468"/>
            <a:ext cx="14336656" cy="1748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Kontynuujmy wymianę wiedzy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973FA9-4DDB-5E33-F316-E0BDE236B1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chemeClr val="bg1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chemeClr val="bg1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chemeClr val="bg1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chemeClr val="bg1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994BCA12-0AEF-2F9D-126A-0FE53D587A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7" name="Obraz 6" descr="Obraz zawierający tekst, clipart&#10;&#10;Opis wygenerowany automatycznie">
            <a:extLst>
              <a:ext uri="{FF2B5EF4-FFF2-40B4-BE49-F238E27FC236}">
                <a16:creationId xmlns:a16="http://schemas.microsoft.com/office/drawing/2014/main" id="{A6AB1641-6C12-9095-A40C-5515299C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0" y="12400958"/>
            <a:ext cx="3172974" cy="737618"/>
          </a:xfrm>
          <a:prstGeom prst="rect">
            <a:avLst/>
          </a:prstGeom>
        </p:spPr>
      </p:pic>
      <p:sp>
        <p:nvSpPr>
          <p:cNvPr id="11" name="Tytuł 1">
            <a:extLst>
              <a:ext uri="{FF2B5EF4-FFF2-40B4-BE49-F238E27FC236}">
                <a16:creationId xmlns:a16="http://schemas.microsoft.com/office/drawing/2014/main" id="{A701635D-3CAF-01D2-3334-1D82837CB568}"/>
              </a:ext>
            </a:extLst>
          </p:cNvPr>
          <p:cNvSpPr txBox="1">
            <a:spLocks/>
          </p:cNvSpPr>
          <p:nvPr/>
        </p:nvSpPr>
        <p:spPr>
          <a:xfrm>
            <a:off x="1804758" y="5310860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/>
                <a:ea typeface="Source Serif 4 Black"/>
                <a:cs typeface="Poppins Bold"/>
              </a:rPr>
              <a:t>jai@spyro-soft.com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3BC07FB4-5B00-9F92-90DD-AF0AF7E48604}"/>
              </a:ext>
            </a:extLst>
          </p:cNvPr>
          <p:cNvSpPr txBox="1">
            <a:spLocks/>
          </p:cNvSpPr>
          <p:nvPr/>
        </p:nvSpPr>
        <p:spPr>
          <a:xfrm>
            <a:off x="1804758" y="6588988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ea typeface="Source Serif 4 Black" panose="02040603050405020204" pitchFamily="18" charset="0"/>
                <a:cs typeface="Poppins Bold" panose="00000800000000000000" pitchFamily="2" charset="-18"/>
              </a:rPr>
              <a:t>www.spyro-soft.com</a:t>
            </a:r>
            <a:endParaRPr lang="pl-PL" sz="2800"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287722C6-D487-B070-DD23-AE43A29616BD}"/>
              </a:ext>
            </a:extLst>
          </p:cNvPr>
          <p:cNvCxnSpPr>
            <a:cxnSpLocks/>
          </p:cNvCxnSpPr>
          <p:nvPr/>
        </p:nvCxnSpPr>
        <p:spPr>
          <a:xfrm>
            <a:off x="758780" y="6271775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4BEC7B3B-952A-05F4-8BF6-70B6AA715828}"/>
              </a:ext>
            </a:extLst>
          </p:cNvPr>
          <p:cNvCxnSpPr>
            <a:cxnSpLocks/>
          </p:cNvCxnSpPr>
          <p:nvPr/>
        </p:nvCxnSpPr>
        <p:spPr>
          <a:xfrm>
            <a:off x="758780" y="4999279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a 15">
            <a:extLst>
              <a:ext uri="{FF2B5EF4-FFF2-40B4-BE49-F238E27FC236}">
                <a16:creationId xmlns:a16="http://schemas.microsoft.com/office/drawing/2014/main" id="{889FCF95-9A33-F54D-AA9B-7BAAEFFB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000" y="6602454"/>
            <a:ext cx="649284" cy="649284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CB3012DA-04F7-3741-FC7A-42616AC18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00" y="5319567"/>
            <a:ext cx="649284" cy="649284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35F9750E-1729-E816-5866-2D14D7613BE9}"/>
              </a:ext>
            </a:extLst>
          </p:cNvPr>
          <p:cNvSpPr txBox="1">
            <a:spLocks/>
          </p:cNvSpPr>
          <p:nvPr/>
        </p:nvSpPr>
        <p:spPr>
          <a:xfrm>
            <a:off x="1807042" y="3973057"/>
            <a:ext cx="13606210" cy="704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https://github.com/SpyroSoft-Synergy/QML-Proxy-Layout-examples</a:t>
            </a:r>
            <a:endParaRPr lang="en-US" dirty="0"/>
          </a:p>
        </p:txBody>
      </p:sp>
      <p:pic>
        <p:nvPicPr>
          <p:cNvPr id="9" name="Grafika 26">
            <a:extLst>
              <a:ext uri="{FF2B5EF4-FFF2-40B4-BE49-F238E27FC236}">
                <a16:creationId xmlns:a16="http://schemas.microsoft.com/office/drawing/2014/main" id="{3B34CFD7-3242-03F8-CFC5-6960960A7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176" y="4017276"/>
            <a:ext cx="662107" cy="649300"/>
          </a:xfrm>
          <a:prstGeom prst="rect">
            <a:avLst/>
          </a:prstGeom>
        </p:spPr>
      </p:pic>
      <p:pic>
        <p:nvPicPr>
          <p:cNvPr id="18" name="Picture 1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88ED455-8DC7-970F-CF44-7A9419DB8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1310" y="587600"/>
            <a:ext cx="5631971" cy="842335"/>
          </a:xfrm>
          <a:prstGeom prst="rect">
            <a:avLst/>
          </a:prstGeom>
        </p:spPr>
      </p:pic>
      <p:pic>
        <p:nvPicPr>
          <p:cNvPr id="19" name="Picture 18" descr="A qr code with dots&#10;&#10;Description automatically generated">
            <a:extLst>
              <a:ext uri="{FF2B5EF4-FFF2-40B4-BE49-F238E27FC236}">
                <a16:creationId xmlns:a16="http://schemas.microsoft.com/office/drawing/2014/main" id="{54C00B4E-6D22-B374-1B6D-6F7092D4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2596" y="3942640"/>
            <a:ext cx="5986733" cy="5986733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7B401769-DA5F-0CEB-F188-27E5202B6D7E}"/>
              </a:ext>
            </a:extLst>
          </p:cNvPr>
          <p:cNvSpPr txBox="1">
            <a:spLocks/>
          </p:cNvSpPr>
          <p:nvPr/>
        </p:nvSpPr>
        <p:spPr>
          <a:xfrm>
            <a:off x="1806028" y="7931052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https://www.linkedin.com/in/jan-kies/</a:t>
            </a:r>
            <a:endParaRPr lang="en-US"/>
          </a:p>
        </p:txBody>
      </p:sp>
      <p:cxnSp>
        <p:nvCxnSpPr>
          <p:cNvPr id="22" name="Łącznik prosty 13">
            <a:extLst>
              <a:ext uri="{FF2B5EF4-FFF2-40B4-BE49-F238E27FC236}">
                <a16:creationId xmlns:a16="http://schemas.microsoft.com/office/drawing/2014/main" id="{2825A42F-4985-6E95-CD13-218A3B1D4669}"/>
              </a:ext>
            </a:extLst>
          </p:cNvPr>
          <p:cNvCxnSpPr>
            <a:cxnSpLocks/>
          </p:cNvCxnSpPr>
          <p:nvPr/>
        </p:nvCxnSpPr>
        <p:spPr>
          <a:xfrm>
            <a:off x="759218" y="7562226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a 226">
            <a:extLst>
              <a:ext uri="{FF2B5EF4-FFF2-40B4-BE49-F238E27FC236}">
                <a16:creationId xmlns:a16="http://schemas.microsoft.com/office/drawing/2014/main" id="{5B2F09AB-7F6D-AB54-C84B-A3C7FA04C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595" y="7927945"/>
            <a:ext cx="598184" cy="5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BF59CC9E-6BD5-BDA6-D3D7-BCDC64A2C38B}"/>
              </a:ext>
            </a:extLst>
          </p:cNvPr>
          <p:cNvSpPr/>
          <p:nvPr/>
        </p:nvSpPr>
        <p:spPr>
          <a:xfrm>
            <a:off x="19503993" y="0"/>
            <a:ext cx="4880008" cy="137160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3BA1A4CA-95FB-2335-50EB-17F71729D727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Responsywne UI z </a:t>
            </a:r>
            <a:endParaRPr lang="en-US"/>
          </a:p>
          <a:p>
            <a:pPr algn="l"/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QML Proxy Layout </a:t>
            </a:r>
            <a:endParaRPr lang="pl-PL" dirty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F18ECA3F-C971-0D31-A93A-58B991656D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DEC4437C-6E5B-D29E-5ACE-FAF7C325B1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FACCD170-A6CA-0CE6-F662-E1A6AED2A90A}"/>
              </a:ext>
            </a:extLst>
          </p:cNvPr>
          <p:cNvSpPr txBox="1">
            <a:spLocks/>
          </p:cNvSpPr>
          <p:nvPr/>
        </p:nvSpPr>
        <p:spPr>
          <a:xfrm>
            <a:off x="911298" y="4044655"/>
            <a:ext cx="3680910" cy="7520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1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2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3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4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5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5FDE4AC3-E5C9-EDB1-12C2-D0E093A6D617}"/>
              </a:ext>
            </a:extLst>
          </p:cNvPr>
          <p:cNvSpPr txBox="1">
            <a:spLocks/>
          </p:cNvSpPr>
          <p:nvPr/>
        </p:nvSpPr>
        <p:spPr>
          <a:xfrm>
            <a:off x="5164281" y="4047245"/>
            <a:ext cx="11409218" cy="7520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solidFill>
                  <a:srgbClr val="000000"/>
                </a:solidFill>
                <a:latin typeface="Poppins Bold"/>
                <a:ea typeface="+mj-lt"/>
                <a:cs typeface="Poppins Bold"/>
              </a:rPr>
              <a:t>Jakie problemy napotykamy?</a:t>
            </a:r>
            <a:endParaRPr lang="en-US" dirty="0"/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latin typeface="Poppins Bold"/>
                <a:ea typeface="Source Serif 4 Black"/>
                <a:cs typeface="Poppins Bold"/>
              </a:rPr>
              <a:t>Przywitajmy </a:t>
            </a:r>
            <a:r>
              <a:rPr lang="pl-PL" sz="4800" dirty="0" err="1">
                <a:latin typeface="Poppins Bold"/>
                <a:ea typeface="Source Serif 4 Black"/>
                <a:cs typeface="Poppins Bold"/>
              </a:rPr>
              <a:t>LayoutItemProxy</a:t>
            </a:r>
            <a:endParaRPr lang="pl-PL" sz="4800" dirty="0">
              <a:latin typeface="Poppins Bold"/>
              <a:ea typeface="Source Serif 4 Black"/>
              <a:cs typeface="Poppins Bold"/>
            </a:endParaRP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latin typeface="Poppins Bold"/>
                <a:ea typeface="Source Serif 4 Black"/>
                <a:cs typeface="Poppins Bold"/>
              </a:rPr>
              <a:t>Przypadki użycia</a:t>
            </a: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latin typeface="Poppins Bold"/>
                <a:ea typeface="+mj-lt"/>
                <a:cs typeface="Poppins Bold"/>
              </a:rPr>
              <a:t>Studium przypadku z </a:t>
            </a:r>
            <a:r>
              <a:rPr lang="pl-PL" sz="4800" dirty="0" err="1">
                <a:latin typeface="Poppins Bold"/>
                <a:ea typeface="+mj-lt"/>
                <a:cs typeface="Poppins Bold"/>
              </a:rPr>
              <a:t>Qt</a:t>
            </a:r>
            <a:r>
              <a:rPr lang="pl-PL" sz="4800" dirty="0">
                <a:latin typeface="Poppins Bold"/>
                <a:ea typeface="+mj-lt"/>
                <a:cs typeface="Poppins Bold"/>
              </a:rPr>
              <a:t>/QML</a:t>
            </a:r>
            <a:endParaRPr lang="pl-PL" sz="4800" dirty="0">
              <a:latin typeface="Poppins Bold"/>
              <a:ea typeface="Source Serif 4 Black"/>
              <a:cs typeface="Poppins Bold"/>
            </a:endParaRP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latin typeface="Poppins Bold"/>
                <a:ea typeface="Source Serif 4 Black"/>
                <a:cs typeface="Poppins Bold"/>
              </a:rPr>
              <a:t>Q&amp;A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520A8AD3-E885-F370-3F4B-3E7CDA105624}"/>
              </a:ext>
            </a:extLst>
          </p:cNvPr>
          <p:cNvSpPr txBox="1">
            <a:spLocks/>
          </p:cNvSpPr>
          <p:nvPr/>
        </p:nvSpPr>
        <p:spPr>
          <a:xfrm>
            <a:off x="911298" y="3310364"/>
            <a:ext cx="3680910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600"/>
              </a:lnSpc>
              <a:spcBef>
                <a:spcPts val="0"/>
              </a:spcBef>
            </a:pPr>
            <a:r>
              <a:rPr lang="pl-PL" sz="2100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no</a:t>
            </a:r>
            <a:endParaRPr lang="pl-PL" sz="2100" i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0E50D11-3263-B574-5813-3F24729D4A6D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en-US" dirty="0"/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4ADC8413-D212-EB96-D49E-7AE85437ECDE}"/>
              </a:ext>
            </a:extLst>
          </p:cNvPr>
          <p:cNvSpPr txBox="1">
            <a:spLocks/>
          </p:cNvSpPr>
          <p:nvPr/>
        </p:nvSpPr>
        <p:spPr>
          <a:xfrm>
            <a:off x="5164281" y="3310364"/>
            <a:ext cx="3680910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100" err="1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topic</a:t>
            </a:r>
            <a:endParaRPr lang="pl-PL" sz="2100" i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9398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TEMAT</a:t>
            </a:r>
            <a:endParaRPr lang="en-US" dirty="0"/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 dirty="0">
                <a:solidFill>
                  <a:schemeClr val="bg1"/>
                </a:solidFill>
                <a:latin typeface="Poppins Bold"/>
                <a:cs typeface="Poppins Bold"/>
              </a:rPr>
              <a:t>DLACZEGO?</a:t>
            </a:r>
            <a:endParaRPr lang="en-US" sz="9600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80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a 26">
            <a:extLst>
              <a:ext uri="{FF2B5EF4-FFF2-40B4-BE49-F238E27FC236}">
                <a16:creationId xmlns:a16="http://schemas.microsoft.com/office/drawing/2014/main" id="{5E678ED0-59AE-B6E2-30FD-1997181A7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1142" y="8433271"/>
            <a:ext cx="1065255" cy="1065256"/>
          </a:xfrm>
          <a:prstGeom prst="rect">
            <a:avLst/>
          </a:prstGeom>
        </p:spPr>
      </p:pic>
      <p:pic>
        <p:nvPicPr>
          <p:cNvPr id="56" name="Grafika 66">
            <a:extLst>
              <a:ext uri="{FF2B5EF4-FFF2-40B4-BE49-F238E27FC236}">
                <a16:creationId xmlns:a16="http://schemas.microsoft.com/office/drawing/2014/main" id="{C595D47A-36A8-C3AD-6B54-292D0315F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13423" y="6522477"/>
            <a:ext cx="1091305" cy="1065255"/>
          </a:xfrm>
          <a:prstGeom prst="rect">
            <a:avLst/>
          </a:prstGeom>
        </p:spPr>
      </p:pic>
      <p:pic>
        <p:nvPicPr>
          <p:cNvPr id="39" name="Grafika 171">
            <a:extLst>
              <a:ext uri="{FF2B5EF4-FFF2-40B4-BE49-F238E27FC236}">
                <a16:creationId xmlns:a16="http://schemas.microsoft.com/office/drawing/2014/main" id="{2820B59E-8545-86A3-DAA6-C5B972F63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30720" y="4600224"/>
            <a:ext cx="1065255" cy="1065256"/>
          </a:xfrm>
          <a:prstGeom prst="rect">
            <a:avLst/>
          </a:prstGeom>
        </p:spPr>
      </p:pic>
      <p:pic>
        <p:nvPicPr>
          <p:cNvPr id="41" name="Grafika 141">
            <a:extLst>
              <a:ext uri="{FF2B5EF4-FFF2-40B4-BE49-F238E27FC236}">
                <a16:creationId xmlns:a16="http://schemas.microsoft.com/office/drawing/2014/main" id="{7BF2068F-94BF-6FFE-2393-B369DF619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201" y="8461021"/>
            <a:ext cx="1065255" cy="1065256"/>
          </a:xfrm>
          <a:prstGeom prst="rect">
            <a:avLst/>
          </a:prstGeom>
        </p:spPr>
      </p:pic>
      <p:pic>
        <p:nvPicPr>
          <p:cNvPr id="35" name="Grafika 105">
            <a:extLst>
              <a:ext uri="{FF2B5EF4-FFF2-40B4-BE49-F238E27FC236}">
                <a16:creationId xmlns:a16="http://schemas.microsoft.com/office/drawing/2014/main" id="{3FD69E6B-69E6-7382-A9E1-653D48135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19635" y="6512317"/>
            <a:ext cx="1065255" cy="1065256"/>
          </a:xfrm>
          <a:prstGeom prst="rect">
            <a:avLst/>
          </a:prstGeom>
        </p:spPr>
      </p:pic>
      <p:pic>
        <p:nvPicPr>
          <p:cNvPr id="38" name="Grafika 147">
            <a:extLst>
              <a:ext uri="{FF2B5EF4-FFF2-40B4-BE49-F238E27FC236}">
                <a16:creationId xmlns:a16="http://schemas.microsoft.com/office/drawing/2014/main" id="{1946E43A-31A9-DCDC-B420-569F0A5EB4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6585" y="4637749"/>
            <a:ext cx="1091305" cy="1065255"/>
          </a:xfrm>
          <a:prstGeom prst="rect">
            <a:avLst/>
          </a:prstGeo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1F4EC622-26C7-620B-91B7-3438A56D7C94}"/>
              </a:ext>
            </a:extLst>
          </p:cNvPr>
          <p:cNvSpPr txBox="1">
            <a:spLocks/>
          </p:cNvSpPr>
          <p:nvPr/>
        </p:nvSpPr>
        <p:spPr>
          <a:xfrm>
            <a:off x="5938127" y="4659459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+mj-lt"/>
                <a:cs typeface="Poppins Bold"/>
              </a:rPr>
              <a:t>Wsparcie dla wielu urządzeń z różnymi proporcjami ekranu</a:t>
            </a:r>
            <a:endParaRPr lang="en-US" dirty="0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68317D5B-6BB5-1084-B6D3-80553D0B192E}"/>
              </a:ext>
            </a:extLst>
          </p:cNvPr>
          <p:cNvSpPr txBox="1">
            <a:spLocks/>
          </p:cNvSpPr>
          <p:nvPr/>
        </p:nvSpPr>
        <p:spPr>
          <a:xfrm>
            <a:off x="5938127" y="6561145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Source Serif 4 Black"/>
                <a:cs typeface="Poppins Bold"/>
              </a:rPr>
              <a:t>Zapewnienie dobrego UX -reagowanie na zdarzenia takie jak zmiana rozmiaru okna</a:t>
            </a: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74973D52-0C73-11B9-25D6-6B5D70450067}"/>
              </a:ext>
            </a:extLst>
          </p:cNvPr>
          <p:cNvSpPr txBox="1">
            <a:spLocks/>
          </p:cNvSpPr>
          <p:nvPr/>
        </p:nvSpPr>
        <p:spPr>
          <a:xfrm>
            <a:off x="5938127" y="8462831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Source Serif 4 Black"/>
                <a:cs typeface="Poppins Bold"/>
              </a:rPr>
              <a:t>Redukcja czasu wprowadzenia na rynek dla produktów ze złożonym oraz </a:t>
            </a:r>
            <a:r>
              <a:rPr lang="pl-PL" sz="2100" err="1">
                <a:latin typeface="Poppins Bold"/>
                <a:ea typeface="Source Serif 4 Black"/>
                <a:cs typeface="Poppins Bold"/>
              </a:rPr>
              <a:t>multi</a:t>
            </a:r>
            <a:r>
              <a:rPr lang="pl-PL" sz="2100">
                <a:latin typeface="Poppins Bold"/>
                <a:ea typeface="Source Serif 4 Black"/>
                <a:cs typeface="Poppins Bold"/>
              </a:rPr>
              <a:t> platformowym UI</a:t>
            </a:r>
            <a:endParaRPr lang="pl-PL"/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76D49F8B-AF63-10F2-266D-90A1BCB7C083}"/>
              </a:ext>
            </a:extLst>
          </p:cNvPr>
          <p:cNvSpPr txBox="1">
            <a:spLocks/>
          </p:cNvSpPr>
          <p:nvPr/>
        </p:nvSpPr>
        <p:spPr>
          <a:xfrm>
            <a:off x="13890757" y="4659459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+mj-lt"/>
                <a:cs typeface="Poppins Bold"/>
              </a:rPr>
              <a:t>Łatwe wykorzystanie rozwiązań -wsparcie dla 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Qt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Quick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Layouts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 </a:t>
            </a:r>
            <a:endParaRPr lang="en-US" sz="9600" dirty="0">
              <a:latin typeface="Poppins Bold"/>
              <a:cs typeface="Poppins Bold"/>
            </a:endParaRP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0CB0A5DA-E637-B884-2080-6046C9A80377}"/>
              </a:ext>
            </a:extLst>
          </p:cNvPr>
          <p:cNvSpPr txBox="1">
            <a:spLocks/>
          </p:cNvSpPr>
          <p:nvPr/>
        </p:nvSpPr>
        <p:spPr>
          <a:xfrm>
            <a:off x="13890757" y="6561145"/>
            <a:ext cx="5377712" cy="1016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Source Serif 4 Black"/>
                <a:cs typeface="Poppins Bold"/>
              </a:rPr>
              <a:t>Wsparcie dla pełnej internacjonalizacji </a:t>
            </a:r>
            <a:r>
              <a:rPr lang="pl-PL" sz="2100">
                <a:latin typeface="Poppins Bold"/>
                <a:ea typeface="Source Serif 4 Black"/>
                <a:cs typeface="Poppins Bold"/>
              </a:rPr>
              <a:t>uwzględniając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języki RTL*</a:t>
            </a: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18A0A13C-7D22-50D4-A000-BB3ABF27AB2C}"/>
              </a:ext>
            </a:extLst>
          </p:cNvPr>
          <p:cNvSpPr txBox="1">
            <a:spLocks/>
          </p:cNvSpPr>
          <p:nvPr/>
        </p:nvSpPr>
        <p:spPr>
          <a:xfrm>
            <a:off x="13890757" y="8462831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100" dirty="0">
                <a:solidFill>
                  <a:srgbClr val="000000"/>
                </a:solidFill>
                <a:latin typeface="Poppins Bold"/>
                <a:ea typeface="Source Serif 4 Black"/>
                <a:cs typeface="Poppins Bold"/>
              </a:rPr>
              <a:t>Wsparcie dla rozwiązań podobnych do selektora @media z CSS</a:t>
            </a:r>
          </a:p>
        </p:txBody>
      </p:sp>
      <p:sp>
        <p:nvSpPr>
          <p:cNvPr id="27" name="Tytuł 1">
            <a:extLst>
              <a:ext uri="{FF2B5EF4-FFF2-40B4-BE49-F238E27FC236}">
                <a16:creationId xmlns:a16="http://schemas.microsoft.com/office/drawing/2014/main" id="{9B5CB896-8B25-9A6B-669F-56FD27676C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rgbClr val="C8C8C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rgbClr val="C8C8C8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42" name="Tytuł 1">
            <a:extLst>
              <a:ext uri="{FF2B5EF4-FFF2-40B4-BE49-F238E27FC236}">
                <a16:creationId xmlns:a16="http://schemas.microsoft.com/office/drawing/2014/main" id="{3CDE4832-5697-06A7-7A80-9803D01EC477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20193799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Jakie problemy napotykamy? </a:t>
            </a:r>
            <a:endParaRPr lang="en-US" dirty="0"/>
          </a:p>
        </p:txBody>
      </p: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9FF20023-5509-5627-398E-1A31C420F061}"/>
              </a:ext>
            </a:extLst>
          </p:cNvPr>
          <p:cNvCxnSpPr>
            <a:cxnSpLocks/>
          </p:cNvCxnSpPr>
          <p:nvPr/>
        </p:nvCxnSpPr>
        <p:spPr>
          <a:xfrm>
            <a:off x="4270625" y="6107410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A0156117-210E-ECB5-8E7D-7E4F1A9AC50D}"/>
              </a:ext>
            </a:extLst>
          </p:cNvPr>
          <p:cNvCxnSpPr>
            <a:cxnSpLocks/>
          </p:cNvCxnSpPr>
          <p:nvPr/>
        </p:nvCxnSpPr>
        <p:spPr>
          <a:xfrm>
            <a:off x="12220234" y="6111893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Łącznik prosty 45">
            <a:extLst>
              <a:ext uri="{FF2B5EF4-FFF2-40B4-BE49-F238E27FC236}">
                <a16:creationId xmlns:a16="http://schemas.microsoft.com/office/drawing/2014/main" id="{7166CCC1-7385-45F2-A2CA-2C96D3BF6720}"/>
              </a:ext>
            </a:extLst>
          </p:cNvPr>
          <p:cNvCxnSpPr>
            <a:cxnSpLocks/>
          </p:cNvCxnSpPr>
          <p:nvPr/>
        </p:nvCxnSpPr>
        <p:spPr>
          <a:xfrm>
            <a:off x="4300853" y="7994825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D1E09F9-0F60-6CD7-27C6-81328825AA8A}"/>
              </a:ext>
            </a:extLst>
          </p:cNvPr>
          <p:cNvCxnSpPr>
            <a:cxnSpLocks/>
          </p:cNvCxnSpPr>
          <p:nvPr/>
        </p:nvCxnSpPr>
        <p:spPr>
          <a:xfrm>
            <a:off x="12250462" y="7999308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48">
            <a:extLst>
              <a:ext uri="{FF2B5EF4-FFF2-40B4-BE49-F238E27FC236}">
                <a16:creationId xmlns:a16="http://schemas.microsoft.com/office/drawing/2014/main" id="{95BEF3EC-5D2E-4F73-D539-1E479608A466}"/>
              </a:ext>
            </a:extLst>
          </p:cNvPr>
          <p:cNvCxnSpPr>
            <a:cxnSpLocks/>
          </p:cNvCxnSpPr>
          <p:nvPr/>
        </p:nvCxnSpPr>
        <p:spPr>
          <a:xfrm>
            <a:off x="4293038" y="9890055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F746C97-C4C9-B7F3-F452-BB2099C03E7B}"/>
              </a:ext>
            </a:extLst>
          </p:cNvPr>
          <p:cNvCxnSpPr>
            <a:cxnSpLocks/>
          </p:cNvCxnSpPr>
          <p:nvPr/>
        </p:nvCxnSpPr>
        <p:spPr>
          <a:xfrm>
            <a:off x="12242647" y="9894538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ytuł 1">
            <a:extLst>
              <a:ext uri="{FF2B5EF4-FFF2-40B4-BE49-F238E27FC236}">
                <a16:creationId xmlns:a16="http://schemas.microsoft.com/office/drawing/2014/main" id="{7D89B6E7-FD93-DC76-7826-A9D6F94A1688}"/>
              </a:ext>
            </a:extLst>
          </p:cNvPr>
          <p:cNvSpPr txBox="1">
            <a:spLocks/>
          </p:cNvSpPr>
          <p:nvPr/>
        </p:nvSpPr>
        <p:spPr>
          <a:xfrm>
            <a:off x="11478104" y="12605405"/>
            <a:ext cx="8933844" cy="864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*RTL – Right to left language. Np.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Arabski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 I Hebrew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7565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C8B70B54-B8C5-A545-0E09-BB5D79D06709}"/>
              </a:ext>
            </a:extLst>
          </p:cNvPr>
          <p:cNvSpPr/>
          <p:nvPr/>
        </p:nvSpPr>
        <p:spPr>
          <a:xfrm>
            <a:off x="19505735" y="8229600"/>
            <a:ext cx="4878265" cy="54864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318887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en-US" dirty="0"/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382" y="1630467"/>
            <a:ext cx="18698476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Jakie problemy napotykamy? </a:t>
            </a:r>
            <a:endParaRPr lang="en-US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5188FB8-7E48-6974-D4D8-93A291BA8079}"/>
              </a:ext>
            </a:extLst>
          </p:cNvPr>
          <p:cNvSpPr/>
          <p:nvPr/>
        </p:nvSpPr>
        <p:spPr>
          <a:xfrm>
            <a:off x="19505735" y="-1"/>
            <a:ext cx="4878265" cy="8229601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BADDE9B4-70BE-1574-A008-73683CE1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18" y="3920163"/>
            <a:ext cx="12353925" cy="7077075"/>
          </a:xfrm>
          <a:prstGeom prst="rect">
            <a:avLst/>
          </a:prstGeom>
          <a:ln>
            <a:noFill/>
          </a:ln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0D8E6E50-D3D5-C4B5-1E73-380DCDF4C0BE}"/>
              </a:ext>
            </a:extLst>
          </p:cNvPr>
          <p:cNvSpPr txBox="1">
            <a:spLocks/>
          </p:cNvSpPr>
          <p:nvPr/>
        </p:nvSpPr>
        <p:spPr>
          <a:xfrm>
            <a:off x="11890555" y="12375077"/>
            <a:ext cx="6313521" cy="854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rgbClr val="C8C8C8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User Interface Design for Smart Appliances Whitepaper by Qt Group</a:t>
            </a:r>
            <a:endParaRPr lang="pl-PL" sz="2000">
              <a:solidFill>
                <a:srgbClr val="C8C8C8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10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C8B70B54-B8C5-A545-0E09-BB5D79D06709}"/>
              </a:ext>
            </a:extLst>
          </p:cNvPr>
          <p:cNvSpPr/>
          <p:nvPr/>
        </p:nvSpPr>
        <p:spPr>
          <a:xfrm>
            <a:off x="19505735" y="8229600"/>
            <a:ext cx="4878265" cy="54864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318887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382" y="1630467"/>
            <a:ext cx="18945964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Jakie problemy napotykamy? </a:t>
            </a:r>
            <a:endParaRPr lang="en-US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5188FB8-7E48-6974-D4D8-93A291BA8079}"/>
              </a:ext>
            </a:extLst>
          </p:cNvPr>
          <p:cNvSpPr/>
          <p:nvPr/>
        </p:nvSpPr>
        <p:spPr>
          <a:xfrm>
            <a:off x="19505735" y="-1"/>
            <a:ext cx="4878265" cy="8229601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2" descr="A screen shot of a pizza&#10;&#10;Description automatically generated">
            <a:extLst>
              <a:ext uri="{FF2B5EF4-FFF2-40B4-BE49-F238E27FC236}">
                <a16:creationId xmlns:a16="http://schemas.microsoft.com/office/drawing/2014/main" id="{8D921F08-E741-3C18-E215-402E40F6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3" y="3961710"/>
            <a:ext cx="11373388" cy="6634432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DFE9BA26-30D8-B3F5-8C46-E6FB10AB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707" y="3965117"/>
            <a:ext cx="6674328" cy="4211488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screenshot of a device&#10;&#10;Description automatically generated">
            <a:extLst>
              <a:ext uri="{FF2B5EF4-FFF2-40B4-BE49-F238E27FC236}">
                <a16:creationId xmlns:a16="http://schemas.microsoft.com/office/drawing/2014/main" id="{59CB2978-FA08-0A76-EC33-3787CFFA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738" y="8104619"/>
            <a:ext cx="3916035" cy="2412701"/>
          </a:xfrm>
          <a:prstGeom prst="rect">
            <a:avLst/>
          </a:prstGeom>
          <a:ln>
            <a:noFill/>
          </a:ln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E1C50189-5038-13E3-5495-06C57E80463B}"/>
              </a:ext>
            </a:extLst>
          </p:cNvPr>
          <p:cNvSpPr txBox="1">
            <a:spLocks/>
          </p:cNvSpPr>
          <p:nvPr/>
        </p:nvSpPr>
        <p:spPr>
          <a:xfrm>
            <a:off x="11890555" y="12375077"/>
            <a:ext cx="6313521" cy="854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rgbClr val="C8C8C8"/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User Interface Design for Smart Appliances Whitepaper by Qt Group</a:t>
            </a:r>
            <a:endParaRPr lang="pl-PL" sz="2000">
              <a:solidFill>
                <a:srgbClr val="C8C8C8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179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rgbClr val="4646BE"/>
                </a:solidFill>
                <a:latin typeface="Poppins Bold"/>
                <a:cs typeface="Poppins Bold"/>
              </a:rPr>
              <a:t>TEMAT</a:t>
            </a:r>
            <a:endParaRPr lang="pl-PL" sz="2800" i="1" dirty="0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14047666" cy="2784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Przywitajmy </a:t>
            </a:r>
            <a:b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</a:br>
            <a:r>
              <a:rPr lang="pl-PL" sz="8400" dirty="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LayoutItemProxy</a:t>
            </a: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 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EC762-3DBA-3203-07FF-498124455CAD}"/>
              </a:ext>
            </a:extLst>
          </p:cNvPr>
          <p:cNvSpPr txBox="1">
            <a:spLocks/>
          </p:cNvSpPr>
          <p:nvPr/>
        </p:nvSpPr>
        <p:spPr>
          <a:xfrm>
            <a:off x="2432644" y="465945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latin typeface="Poppins Bold"/>
                <a:ea typeface="Source Serif 4 Black"/>
                <a:cs typeface="Poppins Bold"/>
              </a:rPr>
              <a:t>Wprowadzony w 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Qt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6.6</a:t>
            </a:r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4ABAE95-1455-10A8-49D5-AE8198E2ED1A}"/>
              </a:ext>
            </a:extLst>
          </p:cNvPr>
          <p:cNvSpPr txBox="1">
            <a:spLocks/>
          </p:cNvSpPr>
          <p:nvPr/>
        </p:nvSpPr>
        <p:spPr>
          <a:xfrm>
            <a:off x="2432644" y="6570366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latin typeface="Poppins Bold"/>
                <a:ea typeface="Source Serif 4 Black"/>
                <a:cs typeface="Poppins Bold"/>
              </a:rPr>
              <a:t>Przekazuje jeden obiekt do wielu układów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E36D816-62DE-5B31-EE21-531A03229F72}"/>
              </a:ext>
            </a:extLst>
          </p:cNvPr>
          <p:cNvSpPr txBox="1">
            <a:spLocks/>
          </p:cNvSpPr>
          <p:nvPr/>
        </p:nvSpPr>
        <p:spPr>
          <a:xfrm>
            <a:off x="2432644" y="844946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>
                <a:latin typeface="Poppins Bold"/>
                <a:ea typeface="+mj-lt"/>
                <a:cs typeface="Poppins Bold"/>
              </a:rPr>
              <a:t>Przyjmuje typ </a:t>
            </a:r>
            <a:r>
              <a:rPr lang="pl-PL" sz="2800" i="1" dirty="0" err="1">
                <a:latin typeface="Poppins Bold"/>
                <a:ea typeface="+mj-lt"/>
                <a:cs typeface="Poppins Bold"/>
              </a:rPr>
              <a:t>Item</a:t>
            </a:r>
            <a:r>
              <a:rPr lang="pl-PL" sz="2800" i="1" dirty="0">
                <a:latin typeface="Poppins Bold"/>
                <a:ea typeface="+mj-lt"/>
                <a:cs typeface="Poppins Bold"/>
              </a:rPr>
              <a:t> jako 'target'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 </a:t>
            </a:r>
            <a:endParaRPr lang="en-US" dirty="0">
              <a:latin typeface="Poppins Bold"/>
              <a:cs typeface="Poppins Bold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5423B68-D54F-819A-3D09-AE886B394FAB}"/>
              </a:ext>
            </a:extLst>
          </p:cNvPr>
          <p:cNvSpPr txBox="1">
            <a:spLocks/>
          </p:cNvSpPr>
          <p:nvPr/>
        </p:nvSpPr>
        <p:spPr>
          <a:xfrm>
            <a:off x="2432644" y="10368327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Wszysktie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 'Layout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attached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properties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' są przekazywane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065B3E98-16F7-4A5D-4636-FC585605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3" y="10323429"/>
            <a:ext cx="1074073" cy="1074073"/>
          </a:xfrm>
          <a:prstGeom prst="rect">
            <a:avLst/>
          </a:prstGeom>
        </p:spPr>
      </p:pic>
      <p:pic>
        <p:nvPicPr>
          <p:cNvPr id="21" name="Grafika 20">
            <a:extLst>
              <a:ext uri="{FF2B5EF4-FFF2-40B4-BE49-F238E27FC236}">
                <a16:creationId xmlns:a16="http://schemas.microsoft.com/office/drawing/2014/main" id="{A4D4A17A-13C6-E767-4844-128125D5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1" y="6521216"/>
            <a:ext cx="1074073" cy="1074073"/>
          </a:xfrm>
          <a:prstGeom prst="rect">
            <a:avLst/>
          </a:prstGeom>
        </p:spPr>
      </p:pic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DB588038-45D7-0703-3769-5436C182CD6A}"/>
              </a:ext>
            </a:extLst>
          </p:cNvPr>
          <p:cNvCxnSpPr>
            <a:cxnSpLocks/>
          </p:cNvCxnSpPr>
          <p:nvPr/>
        </p:nvCxnSpPr>
        <p:spPr>
          <a:xfrm>
            <a:off x="765142" y="6107410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E1B8BBA1-C38C-63EF-972E-344BFEE09380}"/>
              </a:ext>
            </a:extLst>
          </p:cNvPr>
          <p:cNvCxnSpPr>
            <a:cxnSpLocks/>
          </p:cNvCxnSpPr>
          <p:nvPr/>
        </p:nvCxnSpPr>
        <p:spPr>
          <a:xfrm>
            <a:off x="765142" y="8004127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79E9067E-E240-2C53-7542-7C1236957B84}"/>
              </a:ext>
            </a:extLst>
          </p:cNvPr>
          <p:cNvCxnSpPr>
            <a:cxnSpLocks/>
          </p:cNvCxnSpPr>
          <p:nvPr/>
        </p:nvCxnSpPr>
        <p:spPr>
          <a:xfrm>
            <a:off x="765142" y="9895876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67288A4-C8AD-73A6-586F-BAACCD14AA38}"/>
              </a:ext>
            </a:extLst>
          </p:cNvPr>
          <p:cNvCxnSpPr>
            <a:cxnSpLocks/>
          </p:cNvCxnSpPr>
          <p:nvPr/>
        </p:nvCxnSpPr>
        <p:spPr>
          <a:xfrm>
            <a:off x="765142" y="11752674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a 5">
            <a:extLst>
              <a:ext uri="{FF2B5EF4-FFF2-40B4-BE49-F238E27FC236}">
                <a16:creationId xmlns:a16="http://schemas.microsoft.com/office/drawing/2014/main" id="{B2A3BCDA-7CA8-B74E-A08D-C2B2C35F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2" y="8412965"/>
            <a:ext cx="1074073" cy="1074073"/>
          </a:xfrm>
          <a:prstGeom prst="rect">
            <a:avLst/>
          </a:prstGeom>
        </p:spPr>
      </p:pic>
      <p:pic>
        <p:nvPicPr>
          <p:cNvPr id="22" name="Grafika 21">
            <a:extLst>
              <a:ext uri="{FF2B5EF4-FFF2-40B4-BE49-F238E27FC236}">
                <a16:creationId xmlns:a16="http://schemas.microsoft.com/office/drawing/2014/main" id="{151934AA-5569-3879-4259-1058AD67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0" y="4664419"/>
            <a:ext cx="1074073" cy="1074073"/>
          </a:xfrm>
          <a:prstGeom prst="rect">
            <a:avLst/>
          </a:prstGeom>
        </p:spPr>
      </p:pic>
      <p:sp>
        <p:nvSpPr>
          <p:cNvPr id="20" name="Prostokąt 1">
            <a:extLst>
              <a:ext uri="{FF2B5EF4-FFF2-40B4-BE49-F238E27FC236}">
                <a16:creationId xmlns:a16="http://schemas.microsoft.com/office/drawing/2014/main" id="{86B8D55F-1AA9-CF2B-6DA8-06CE478B96C7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FF66BA-69B6-6DB8-7C0D-718839D74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1286" b="1286"/>
          <a:stretch/>
        </p:blipFill>
        <p:spPr>
          <a:xfrm>
            <a:off x="14633575" y="3103"/>
            <a:ext cx="9737933" cy="12930452"/>
          </a:xfrm>
        </p:spPr>
      </p:pic>
      <p:sp>
        <p:nvSpPr>
          <p:cNvPr id="25" name="Tytuł 1">
            <a:extLst>
              <a:ext uri="{FF2B5EF4-FFF2-40B4-BE49-F238E27FC236}">
                <a16:creationId xmlns:a16="http://schemas.microsoft.com/office/drawing/2014/main" id="{43ACC59D-3485-5434-C451-AABBA409DA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733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TEMAT</a:t>
            </a:r>
            <a:endParaRPr lang="pl-PL" sz="2800" i="1" dirty="0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Przypadki użycia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A04CC44-B0ED-8D60-9497-C9AA6644CB11}"/>
              </a:ext>
            </a:extLst>
          </p:cNvPr>
          <p:cNvSpPr txBox="1">
            <a:spLocks/>
          </p:cNvSpPr>
          <p:nvPr/>
        </p:nvSpPr>
        <p:spPr>
          <a:xfrm>
            <a:off x="5633506" y="7739317"/>
            <a:ext cx="13074399" cy="10082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Kod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przykładów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dostępny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 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na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repozytorium</a:t>
            </a:r>
          </a:p>
        </p:txBody>
      </p:sp>
    </p:spTree>
    <p:extLst>
      <p:ext uri="{BB962C8B-B14F-4D97-AF65-F5344CB8AC3E}">
        <p14:creationId xmlns:p14="http://schemas.microsoft.com/office/powerpoint/2010/main" val="12360150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Custom</PresentationFormat>
  <Slides>26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Broniecki</dc:creator>
  <cp:revision>764</cp:revision>
  <dcterms:created xsi:type="dcterms:W3CDTF">2023-03-22T08:52:01Z</dcterms:created>
  <dcterms:modified xsi:type="dcterms:W3CDTF">2024-04-02T07:30:01Z</dcterms:modified>
</cp:coreProperties>
</file>